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Cardo"/>
      <p:regular r:id="rId24"/>
      <p:bold r:id="rId25"/>
      <p:italic r:id="rId26"/>
    </p:embeddedFont>
    <p:embeddedFont>
      <p:font typeface="Proxima Nova"/>
      <p:regular r:id="rId27"/>
      <p:bold r:id="rId28"/>
      <p:italic r:id="rId29"/>
      <p:boldItalic r:id="rId30"/>
    </p:embeddedFont>
    <p:embeddedFont>
      <p:font typeface="Roboto"/>
      <p:regular r:id="rId31"/>
      <p:bold r:id="rId32"/>
      <p:italic r:id="rId33"/>
      <p:boldItalic r:id="rId34"/>
    </p:embeddedFont>
    <p:embeddedFont>
      <p:font typeface="Inconsolata"/>
      <p:regular r:id="rId35"/>
      <p:bold r:id="rId36"/>
    </p:embeddedFont>
    <p:embeddedFont>
      <p:font typeface="Fjalla One"/>
      <p:regular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Cardo-regular.fntdata"/><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Cardo-italic.fntdata"/><Relationship Id="rId25" Type="http://schemas.openxmlformats.org/officeDocument/2006/relationships/font" Target="fonts/Cardo-bold.fntdata"/><Relationship Id="rId28" Type="http://schemas.openxmlformats.org/officeDocument/2006/relationships/font" Target="fonts/ProximaNova-bold.fntdata"/><Relationship Id="rId27" Type="http://schemas.openxmlformats.org/officeDocument/2006/relationships/font" Target="fonts/ProximaNova-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roximaNova-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font" Target="fonts/ProximaNova-boldItalic.fntdata"/><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Inconsolata-regular.fntdata"/><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37" Type="http://schemas.openxmlformats.org/officeDocument/2006/relationships/font" Target="fonts/FjallaOne-regular.fntdata"/><Relationship Id="rId14" Type="http://schemas.openxmlformats.org/officeDocument/2006/relationships/slide" Target="slides/slide8.xml"/><Relationship Id="rId36" Type="http://schemas.openxmlformats.org/officeDocument/2006/relationships/font" Target="fonts/Inconsolata-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jpg>
</file>

<file path=ppt/media/image36.jpg>
</file>

<file path=ppt/media/image37.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lab.research.google.com/drive/1OhatJ0U7xIwjEVVmto6SUvUNt4y7Bwr2?usp=sharing"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64b7be93f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64b7be93f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4414ec9e3c_6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4414ec9e3c_6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First is the generator, second discriminator, loss function, and finally optimizer. - Simplest Gan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tf.ones_like for real loss and tf.zeros like() for fake outputs</a:t>
            </a:r>
            <a:endParaRPr/>
          </a:p>
          <a:p>
            <a:pPr indent="0" lvl="0" marL="0" rtl="0" algn="l">
              <a:spcBef>
                <a:spcPts val="0"/>
              </a:spcBef>
              <a:spcAft>
                <a:spcPts val="0"/>
              </a:spcAft>
              <a:buClr>
                <a:schemeClr val="dk1"/>
              </a:buClr>
              <a:buSzPts val="1100"/>
              <a:buFont typeface="Arial"/>
              <a:buNone/>
            </a:pPr>
            <a:r>
              <a:rPr lang="en"/>
              <a:t>tf.GradientTape allows us to track computations and calculate gradients in a stepwise </a:t>
            </a:r>
            <a:r>
              <a:rPr lang="en"/>
              <a:t>manner</a:t>
            </a:r>
            <a:r>
              <a:rPr lang="en"/>
              <a:t> with model loss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Adam Optimizer used for faster convergence by </a:t>
            </a:r>
            <a:r>
              <a:rPr lang="en"/>
              <a:t>controlling</a:t>
            </a:r>
            <a:r>
              <a:rPr lang="en"/>
              <a:t> the rate of gradients allowing us to find the global minimum value by taking the exponential weighted average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Binary Cross Entropy compares predicted to actual, how close to actual value.</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44075967cc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44075967c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link to the images: (Under the Generator and Discriminator Cell)</a:t>
            </a:r>
            <a:endParaRPr/>
          </a:p>
          <a:p>
            <a:pPr indent="0" lvl="0" marL="0" rtl="0" algn="l">
              <a:spcBef>
                <a:spcPts val="0"/>
              </a:spcBef>
              <a:spcAft>
                <a:spcPts val="0"/>
              </a:spcAft>
              <a:buNone/>
            </a:pPr>
            <a:r>
              <a:rPr lang="en" u="sng">
                <a:solidFill>
                  <a:schemeClr val="hlink"/>
                </a:solidFill>
                <a:hlinkClick r:id="rId2"/>
              </a:rPr>
              <a:t>https://colab.research.google.com/drive/1OhatJ0U7xIwjEVVmto6SUvUNt4y7Bwr2?usp=sharing</a:t>
            </a:r>
            <a:endParaRPr/>
          </a:p>
          <a:p>
            <a:pPr indent="0" lvl="0" marL="0" rtl="0" algn="l">
              <a:spcBef>
                <a:spcPts val="0"/>
              </a:spcBef>
              <a:spcAft>
                <a:spcPts val="0"/>
              </a:spcAft>
              <a:buNone/>
            </a:pPr>
            <a:r>
              <a:t/>
            </a:r>
            <a:endParaRPr/>
          </a:p>
          <a:p>
            <a:pPr indent="0" lvl="0" marL="0" rtl="0" algn="l">
              <a:lnSpc>
                <a:spcPct val="200000"/>
              </a:lnSpc>
              <a:spcBef>
                <a:spcPts val="0"/>
              </a:spcBef>
              <a:spcAft>
                <a:spcPts val="0"/>
              </a:spcAft>
              <a:buNone/>
            </a:pPr>
            <a:r>
              <a:rPr lang="en"/>
              <a:t>For our generator, it begins with a dense layer. The dense layer is receive data from all the neurons. Within the dense layers, the activation function, ReLU, is used which filters for positive values. The ReLU function increases speeds and deals with the vanishing gradient problem. The reshape operation which converts the dimension to a 4-dimensional tensor.</a:t>
            </a:r>
            <a:endParaRPr/>
          </a:p>
          <a:p>
            <a:pPr indent="0" lvl="0" marL="0" rtl="0" algn="l">
              <a:lnSpc>
                <a:spcPct val="200000"/>
              </a:lnSpc>
              <a:spcBef>
                <a:spcPts val="0"/>
              </a:spcBef>
              <a:spcAft>
                <a:spcPts val="0"/>
              </a:spcAft>
              <a:buNone/>
            </a:pPr>
            <a:r>
              <a:t/>
            </a:r>
            <a:endParaRPr/>
          </a:p>
          <a:p>
            <a:pPr indent="0" lvl="0" marL="0" rtl="0" algn="l">
              <a:lnSpc>
                <a:spcPct val="200000"/>
              </a:lnSpc>
              <a:spcBef>
                <a:spcPts val="0"/>
              </a:spcBef>
              <a:spcAft>
                <a:spcPts val="0"/>
              </a:spcAft>
              <a:buNone/>
            </a:pPr>
            <a:r>
              <a:rPr lang="en"/>
              <a:t>We then repeat the structure 3x (UpSample, Conv2D, Batch Normalization and the Activation Function). With the upsample, we are increasing the dimensions.</a:t>
            </a:r>
            <a:endParaRPr/>
          </a:p>
          <a:p>
            <a:pPr indent="0" lvl="0" marL="0" rtl="0" algn="l">
              <a:lnSpc>
                <a:spcPct val="200000"/>
              </a:lnSpc>
              <a:spcBef>
                <a:spcPts val="0"/>
              </a:spcBef>
              <a:spcAft>
                <a:spcPts val="0"/>
              </a:spcAft>
              <a:buNone/>
            </a:pPr>
            <a:r>
              <a:t/>
            </a:r>
            <a:endParaRPr/>
          </a:p>
          <a:p>
            <a:pPr indent="0" lvl="0" marL="0" rtl="0" algn="l">
              <a:lnSpc>
                <a:spcPct val="200000"/>
              </a:lnSpc>
              <a:spcBef>
                <a:spcPts val="0"/>
              </a:spcBef>
              <a:spcAft>
                <a:spcPts val="0"/>
              </a:spcAft>
              <a:buNone/>
            </a:pPr>
            <a:r>
              <a:rPr lang="en"/>
              <a:t>We end with a tanh function because of its ability to be stringent on negative inputs rather than sigmoid function or a regular ReLU</a:t>
            </a:r>
            <a:endParaRPr/>
          </a:p>
          <a:p>
            <a:pPr indent="0" lvl="0" marL="0" rtl="0" algn="l">
              <a:lnSpc>
                <a:spcPct val="200000"/>
              </a:lnSpc>
              <a:spcBef>
                <a:spcPts val="0"/>
              </a:spcBef>
              <a:spcAft>
                <a:spcPts val="0"/>
              </a:spcAft>
              <a:buNone/>
            </a:pPr>
            <a:r>
              <a:t/>
            </a:r>
            <a:endParaRPr/>
          </a:p>
          <a:p>
            <a:pPr indent="0" lvl="0" marL="0" rtl="0" algn="l">
              <a:lnSpc>
                <a:spcPct val="200000"/>
              </a:lnSpc>
              <a:spcBef>
                <a:spcPts val="0"/>
              </a:spcBef>
              <a:spcAft>
                <a:spcPts val="0"/>
              </a:spcAft>
              <a:buNone/>
            </a:pPr>
            <a:r>
              <a:rPr lang="en"/>
              <a:t>Looking at the discriminator, the model uses multiple CONV2D layers, the kernel size is 3 or 3x3.</a:t>
            </a:r>
            <a:endParaRPr/>
          </a:p>
          <a:p>
            <a:pPr indent="0" lvl="0" marL="0" rtl="0" algn="l">
              <a:lnSpc>
                <a:spcPct val="200000"/>
              </a:lnSpc>
              <a:spcBef>
                <a:spcPts val="0"/>
              </a:spcBef>
              <a:spcAft>
                <a:spcPts val="0"/>
              </a:spcAft>
              <a:buNone/>
            </a:pPr>
            <a:r>
              <a:rPr lang="en"/>
              <a:t> There are multiple “Dropout” layers turning neurons in the preceding layer to zero. With the 0.25 parameter, it eliminates 25% of the neurons through weight reduction. Note the usage of ZeroPadding2D after conv2d in order to add rows and columns. </a:t>
            </a:r>
            <a:endParaRPr/>
          </a:p>
          <a:p>
            <a:pPr indent="0" lvl="0" marL="0" rtl="0" algn="l">
              <a:lnSpc>
                <a:spcPct val="200000"/>
              </a:lnSpc>
              <a:spcBef>
                <a:spcPts val="0"/>
              </a:spcBef>
              <a:spcAft>
                <a:spcPts val="0"/>
              </a:spcAft>
              <a:buNone/>
            </a:pPr>
            <a:r>
              <a:t/>
            </a:r>
            <a:endParaRPr/>
          </a:p>
          <a:p>
            <a:pPr indent="0" lvl="0" marL="0" rtl="0" algn="l">
              <a:lnSpc>
                <a:spcPct val="200000"/>
              </a:lnSpc>
              <a:spcBef>
                <a:spcPts val="0"/>
              </a:spcBef>
              <a:spcAft>
                <a:spcPts val="0"/>
              </a:spcAft>
              <a:buNone/>
            </a:pPr>
            <a:r>
              <a:rPr lang="en"/>
              <a:t>LeakyReLU is used instead of regular ReLU where it multiplies inputs less than or equal to zero by the specified alpha (0.2).  Despite it being fast and tackling the vanishing gradient problem, it is vulnerable to the exploding gradient problem which is when weights and bias increase drastically.</a:t>
            </a:r>
            <a:endParaRPr/>
          </a:p>
          <a:p>
            <a:pPr indent="0" lvl="0" marL="0" rtl="0" algn="l">
              <a:lnSpc>
                <a:spcPct val="200000"/>
              </a:lnSpc>
              <a:spcBef>
                <a:spcPts val="0"/>
              </a:spcBef>
              <a:spcAft>
                <a:spcPts val="0"/>
              </a:spcAft>
              <a:buNone/>
            </a:pPr>
            <a:r>
              <a:t/>
            </a:r>
            <a:endParaRPr/>
          </a:p>
          <a:p>
            <a:pPr indent="0" lvl="0" marL="0" rtl="0" algn="l">
              <a:lnSpc>
                <a:spcPct val="200000"/>
              </a:lnSpc>
              <a:spcBef>
                <a:spcPts val="0"/>
              </a:spcBef>
              <a:spcAft>
                <a:spcPts val="0"/>
              </a:spcAft>
              <a:buNone/>
            </a:pPr>
            <a:r>
              <a:rPr lang="en"/>
              <a:t>This is why a batch normalization layer is placed behind the LeakyReLU because it normalizes the layers with each batch. Specifically, it scales data mean to zero and standard deviation of one. </a:t>
            </a:r>
            <a:endParaRPr/>
          </a:p>
          <a:p>
            <a:pPr indent="0" lvl="0" marL="0" rtl="0" algn="l">
              <a:lnSpc>
                <a:spcPct val="200000"/>
              </a:lnSpc>
              <a:spcBef>
                <a:spcPts val="0"/>
              </a:spcBef>
              <a:spcAft>
                <a:spcPts val="0"/>
              </a:spcAft>
              <a:buNone/>
            </a:pPr>
            <a:r>
              <a:t/>
            </a:r>
            <a:endParaRPr/>
          </a:p>
          <a:p>
            <a:pPr indent="0" lvl="0" marL="0" rtl="0" algn="l">
              <a:lnSpc>
                <a:spcPct val="200000"/>
              </a:lnSpc>
              <a:spcBef>
                <a:spcPts val="0"/>
              </a:spcBef>
              <a:spcAft>
                <a:spcPts val="0"/>
              </a:spcAft>
              <a:buClr>
                <a:schemeClr val="dk1"/>
              </a:buClr>
              <a:buSzPts val="1100"/>
              <a:buFont typeface="Arial"/>
              <a:buNone/>
            </a:pPr>
            <a:r>
              <a:rPr lang="en"/>
              <a:t>Batch Normalization tackles in-covariate shifts which are variations within the model’s middle layers, allowing increases in learning rates (Ioffee and Szegedy, 2015, p.1). Achieving less epochs during training. Finally, flatten layer reshapes into a single dimension for the final dense layer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43c953efd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43c953efd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this is Cole here to discuss the training process for our model. GANs are notoriously difficult to train because of their competitive nature, so it's a balancing act to figure out how best to improve your networks. In this particular task, the </a:t>
            </a:r>
            <a:r>
              <a:rPr lang="en"/>
              <a:t>discriminator</a:t>
            </a:r>
            <a:r>
              <a:rPr lang="en"/>
              <a:t> learns rather quickly since it's only job is to identify whether an image belongs to the dataset, which is rather simple compared to the task of the generator. This imbalance prevented many of our early generator models from finding adequate solutions, so we had to tune the hyperparameters to get any decent results. Still, we would run into issues late in training where the generator output would start to deteriorate since it didn't have enough positive reinforcement to learn from. To combat this, we let the generator train with multiple less-skilled discriminators. Even when using the 128 pixel images the training took almost 14 hours, so unfortunately we didn't have the computing resources to train at higher resolutions. Let's take a look at some of the outputs from the generator and compare them to the training data.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4414ec9e3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4414ec9e3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slide shows some of the progression in the generator model. Even in cases where the image is clearly generated, all the facial features are included and the model simply struggles to assemble them believably. You can see that in early epochs the model struggled with some of the more granular features like the eyes, but in the examples on the right we see the generator correctly adding contours and laugh lines, which is a drastic improvement. When compared with the input data, there are certainly some outputs that would fool me. Once the generator is trained you can do some very interesting things with the vector latent space, which Ratul will talk about next.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44075967cc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44075967cc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43c953efd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43c953efd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44075967c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44075967c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64af9a19cf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64af9a19cf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64b7be93f1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64b7be93f1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23c7d5c52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23c7d5c52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rgbClr val="595959"/>
                </a:solidFill>
              </a:rPr>
              <a:t>Need for clothing models to display product on small businesses websites </a:t>
            </a:r>
            <a:endParaRPr>
              <a:solidFill>
                <a:srgbClr val="595959"/>
              </a:solidFill>
            </a:endParaRPr>
          </a:p>
          <a:p>
            <a:pPr indent="0" lvl="0" marL="0" rtl="0" algn="l">
              <a:lnSpc>
                <a:spcPct val="115000"/>
              </a:lnSpc>
              <a:spcBef>
                <a:spcPts val="1200"/>
              </a:spcBef>
              <a:spcAft>
                <a:spcPts val="0"/>
              </a:spcAft>
              <a:buNone/>
            </a:pPr>
            <a:r>
              <a:rPr lang="en">
                <a:solidFill>
                  <a:srgbClr val="595959"/>
                </a:solidFill>
              </a:rPr>
              <a:t>Camera filters or mass creation of video game non-player characters</a:t>
            </a:r>
            <a:endParaRPr>
              <a:solidFill>
                <a:srgbClr val="595959"/>
              </a:solidFill>
            </a:endParaRPr>
          </a:p>
          <a:p>
            <a:pPr indent="0" lvl="0" marL="0" rtl="0" algn="l">
              <a:lnSpc>
                <a:spcPct val="115000"/>
              </a:lnSpc>
              <a:spcBef>
                <a:spcPts val="1200"/>
              </a:spcBef>
              <a:spcAft>
                <a:spcPts val="1200"/>
              </a:spcAft>
              <a:buClr>
                <a:schemeClr val="dk1"/>
              </a:buClr>
              <a:buSzPts val="1100"/>
              <a:buFont typeface="Arial"/>
              <a:buNone/>
            </a:pPr>
            <a:r>
              <a:rPr lang="en">
                <a:solidFill>
                  <a:srgbClr val="595959"/>
                </a:solidFill>
              </a:rPr>
              <a:t>Identifying an emotion such as a neutral face. Generated firtualy from pictures that contain other emotions such as frown</a:t>
            </a:r>
            <a:endParaRPr>
              <a:solidFill>
                <a:srgbClr val="595959"/>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44075967c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44075967c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Transcript:</a:t>
            </a:r>
            <a:endParaRPr/>
          </a:p>
          <a:p>
            <a:pPr indent="0" lvl="0" marL="0" rtl="0" algn="l">
              <a:spcBef>
                <a:spcPts val="0"/>
              </a:spcBef>
              <a:spcAft>
                <a:spcPts val="0"/>
              </a:spcAft>
              <a:buNone/>
            </a:pPr>
            <a:r>
              <a:rPr lang="en"/>
              <a:t>Here, we have eCommerce or Fashion apps trying to impose hairstyles and beard on faces.</a:t>
            </a:r>
            <a:endParaRPr/>
          </a:p>
          <a:p>
            <a:pPr indent="0" lvl="0" marL="0" rtl="0" algn="l">
              <a:spcBef>
                <a:spcPts val="0"/>
              </a:spcBef>
              <a:spcAft>
                <a:spcPts val="0"/>
              </a:spcAft>
              <a:buNone/>
            </a:pPr>
            <a:r>
              <a:rPr lang="en"/>
              <a:t>Currently, Pixar is experimenting with models that could reduce up to 50 - 75% of their farm processing footprint (O’Brien, 2020).</a:t>
            </a:r>
            <a:endParaRPr/>
          </a:p>
          <a:p>
            <a:pPr indent="0" lvl="0" marL="0" rtl="0" algn="l">
              <a:spcBef>
                <a:spcPts val="0"/>
              </a:spcBef>
              <a:spcAft>
                <a:spcPts val="0"/>
              </a:spcAft>
              <a:buNone/>
            </a:pPr>
            <a:r>
              <a:rPr lang="en"/>
              <a:t>Last, a combination of UAV and GAN allows a better object detection system in collaboration with the sensors.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43a531e05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43a531e05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 Resolution</a:t>
            </a:r>
            <a:endParaRPr/>
          </a:p>
          <a:p>
            <a:pPr indent="0" lvl="0" marL="0" rtl="0" algn="l">
              <a:spcBef>
                <a:spcPts val="0"/>
              </a:spcBef>
              <a:spcAft>
                <a:spcPts val="0"/>
              </a:spcAft>
              <a:buNone/>
            </a:pPr>
            <a:r>
              <a:rPr lang="en"/>
              <a:t>Face frontal view generation</a:t>
            </a:r>
            <a:endParaRPr/>
          </a:p>
          <a:p>
            <a:pPr indent="0" lvl="0" marL="0" rtl="0" algn="l">
              <a:spcBef>
                <a:spcPts val="0"/>
              </a:spcBef>
              <a:spcAft>
                <a:spcPts val="0"/>
              </a:spcAft>
              <a:buNone/>
            </a:pPr>
            <a:r>
              <a:rPr lang="en"/>
              <a:t>3D virtual avatar creation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43a531e0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43a531e0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43c953ef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43c953ef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than 200k images in original dataset</a:t>
            </a:r>
            <a:endParaRPr/>
          </a:p>
          <a:p>
            <a:pPr indent="0" lvl="0" marL="0" rtl="0" algn="l">
              <a:spcBef>
                <a:spcPts val="0"/>
              </a:spcBef>
              <a:spcAft>
                <a:spcPts val="0"/>
              </a:spcAft>
              <a:buNone/>
            </a:pPr>
            <a:r>
              <a:rPr lang="en"/>
              <a:t>Only extracted a partialset due to runtime timeouts</a:t>
            </a:r>
            <a:endParaRPr/>
          </a:p>
          <a:p>
            <a:pPr indent="0" lvl="0" marL="0" rtl="0" algn="l">
              <a:spcBef>
                <a:spcPts val="0"/>
              </a:spcBef>
              <a:spcAft>
                <a:spcPts val="0"/>
              </a:spcAft>
              <a:buNone/>
            </a:pPr>
            <a:r>
              <a:rPr lang="en">
                <a:solidFill>
                  <a:schemeClr val="dk1"/>
                </a:solidFill>
              </a:rPr>
              <a:t>33k were brought in, of the 33k only the 19608 made it through the frontal face filter.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Example shown</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43a532a08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43a532a08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Simple Transcript &amp; Notes: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Haarcascade Frontal Face is cascaded classifier designed for frontal upright faces.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cv2.cvtColor() with BGR2GRAY is a conversion code to turn to </a:t>
            </a:r>
            <a:r>
              <a:rPr lang="en"/>
              <a:t>grayscale</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Using detectMultiScale() looks at that </a:t>
            </a:r>
            <a:r>
              <a:rPr lang="en"/>
              <a:t>grayscale</a:t>
            </a:r>
            <a:r>
              <a:rPr lang="en"/>
              <a:t> image conversion and look for the scaling factor and the nearest neighbors.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Since, we chose 1.3, this is detecting a face up to 30% from the adjusted size scale.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By increasing the minNeighbors, we decrease the amount of false-positive by increasing the strictness.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Resizing is due to the computational power limitations we had.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43c953efd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43c953efd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go over this, we can imagine that there are values for gray scales all over the place. On the left, we run a bounding window where we have multiple representations or orientaitons as shown on the top right. Usually a picture will score well on all orientations as each style A, B, C, D is the detection of certain features. Non-face regions will score low, and the window will be discarded faster.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2" name="Shape 52"/>
        <p:cNvGrpSpPr/>
        <p:nvPr/>
      </p:nvGrpSpPr>
      <p:grpSpPr>
        <a:xfrm>
          <a:off x="0" y="0"/>
          <a:ext cx="0" cy="0"/>
          <a:chOff x="0" y="0"/>
          <a:chExt cx="0" cy="0"/>
        </a:xfrm>
      </p:grpSpPr>
      <p:sp>
        <p:nvSpPr>
          <p:cNvPr id="53" name="Google Shape;53;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5200"/>
              <a:buChar char="●"/>
              <a:defRPr sz="5200"/>
            </a:lvl1pPr>
            <a:lvl2pPr lvl="1" rtl="0" algn="ctr">
              <a:spcBef>
                <a:spcPts val="0"/>
              </a:spcBef>
              <a:spcAft>
                <a:spcPts val="0"/>
              </a:spcAft>
              <a:buSzPts val="5200"/>
              <a:buChar char="○"/>
              <a:defRPr sz="5200"/>
            </a:lvl2pPr>
            <a:lvl3pPr lvl="2" rtl="0" algn="ctr">
              <a:spcBef>
                <a:spcPts val="0"/>
              </a:spcBef>
              <a:spcAft>
                <a:spcPts val="0"/>
              </a:spcAft>
              <a:buSzPts val="5200"/>
              <a:buChar char="■"/>
              <a:defRPr sz="5200"/>
            </a:lvl3pPr>
            <a:lvl4pPr lvl="3" rtl="0" algn="ctr">
              <a:spcBef>
                <a:spcPts val="0"/>
              </a:spcBef>
              <a:spcAft>
                <a:spcPts val="0"/>
              </a:spcAft>
              <a:buSzPts val="5200"/>
              <a:buChar char="●"/>
              <a:defRPr sz="5200"/>
            </a:lvl4pPr>
            <a:lvl5pPr lvl="4" rtl="0" algn="ctr">
              <a:spcBef>
                <a:spcPts val="0"/>
              </a:spcBef>
              <a:spcAft>
                <a:spcPts val="0"/>
              </a:spcAft>
              <a:buSzPts val="5200"/>
              <a:buChar char="○"/>
              <a:defRPr sz="5200"/>
            </a:lvl5pPr>
            <a:lvl6pPr lvl="5" rtl="0" algn="ctr">
              <a:spcBef>
                <a:spcPts val="0"/>
              </a:spcBef>
              <a:spcAft>
                <a:spcPts val="0"/>
              </a:spcAft>
              <a:buSzPts val="5200"/>
              <a:buChar char="■"/>
              <a:defRPr sz="5200"/>
            </a:lvl6pPr>
            <a:lvl7pPr lvl="6" rtl="0" algn="ctr">
              <a:spcBef>
                <a:spcPts val="0"/>
              </a:spcBef>
              <a:spcAft>
                <a:spcPts val="0"/>
              </a:spcAft>
              <a:buSzPts val="5200"/>
              <a:buChar char="●"/>
              <a:defRPr sz="5200"/>
            </a:lvl7pPr>
            <a:lvl8pPr lvl="7" rtl="0" algn="ctr">
              <a:spcBef>
                <a:spcPts val="0"/>
              </a:spcBef>
              <a:spcAft>
                <a:spcPts val="0"/>
              </a:spcAft>
              <a:buSzPts val="5200"/>
              <a:buChar char="○"/>
              <a:defRPr sz="5200"/>
            </a:lvl8pPr>
            <a:lvl9pPr lvl="8" rtl="0" algn="ctr">
              <a:spcBef>
                <a:spcPts val="0"/>
              </a:spcBef>
              <a:spcAft>
                <a:spcPts val="0"/>
              </a:spcAft>
              <a:buSzPts val="5200"/>
              <a:buChar char="■"/>
              <a:defRPr sz="5200"/>
            </a:lvl9pPr>
          </a:lstStyle>
          <a:p/>
        </p:txBody>
      </p:sp>
      <p:sp>
        <p:nvSpPr>
          <p:cNvPr id="54" name="Google Shape;54;p14"/>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5" name="Google Shape;55;p14"/>
          <p:cNvSpPr txBox="1"/>
          <p:nvPr>
            <p:ph idx="12" type="sldNum"/>
          </p:nvPr>
        </p:nvSpPr>
        <p:spPr>
          <a:xfrm>
            <a:off x="8223895" y="4703229"/>
            <a:ext cx="548700" cy="393600"/>
          </a:xfrm>
          <a:prstGeom prst="rect">
            <a:avLst/>
          </a:prstGeom>
        </p:spPr>
        <p:txBody>
          <a:bodyPr anchorCtr="0" anchor="ctr" bIns="91425" lIns="91425" spcFirstLastPara="1" rIns="91425" wrap="square" tIns="91425">
            <a:noAutofit/>
          </a:bodyPr>
          <a:lstStyle>
            <a:lvl1pPr lvl="0" rtl="0" algn="r">
              <a:buNone/>
              <a:defRPr sz="800">
                <a:solidFill>
                  <a:srgbClr val="FFFFFF"/>
                </a:solidFill>
                <a:latin typeface="Inconsolata"/>
                <a:ea typeface="Inconsolata"/>
                <a:cs typeface="Inconsolata"/>
                <a:sym typeface="Inconsolata"/>
              </a:defRPr>
            </a:lvl1pPr>
            <a:lvl2pPr lvl="1" rtl="0" algn="r">
              <a:buNone/>
              <a:defRPr sz="800">
                <a:solidFill>
                  <a:srgbClr val="FFFFFF"/>
                </a:solidFill>
                <a:latin typeface="Inconsolata"/>
                <a:ea typeface="Inconsolata"/>
                <a:cs typeface="Inconsolata"/>
                <a:sym typeface="Inconsolata"/>
              </a:defRPr>
            </a:lvl2pPr>
            <a:lvl3pPr lvl="2" rtl="0" algn="r">
              <a:buNone/>
              <a:defRPr sz="800">
                <a:solidFill>
                  <a:srgbClr val="FFFFFF"/>
                </a:solidFill>
                <a:latin typeface="Inconsolata"/>
                <a:ea typeface="Inconsolata"/>
                <a:cs typeface="Inconsolata"/>
                <a:sym typeface="Inconsolata"/>
              </a:defRPr>
            </a:lvl3pPr>
            <a:lvl4pPr lvl="3" rtl="0" algn="r">
              <a:buNone/>
              <a:defRPr sz="800">
                <a:solidFill>
                  <a:srgbClr val="FFFFFF"/>
                </a:solidFill>
                <a:latin typeface="Inconsolata"/>
                <a:ea typeface="Inconsolata"/>
                <a:cs typeface="Inconsolata"/>
                <a:sym typeface="Inconsolata"/>
              </a:defRPr>
            </a:lvl4pPr>
            <a:lvl5pPr lvl="4" rtl="0" algn="r">
              <a:buNone/>
              <a:defRPr sz="800">
                <a:solidFill>
                  <a:srgbClr val="FFFFFF"/>
                </a:solidFill>
                <a:latin typeface="Inconsolata"/>
                <a:ea typeface="Inconsolata"/>
                <a:cs typeface="Inconsolata"/>
                <a:sym typeface="Inconsolata"/>
              </a:defRPr>
            </a:lvl5pPr>
            <a:lvl6pPr lvl="5" rtl="0" algn="r">
              <a:buNone/>
              <a:defRPr sz="800">
                <a:solidFill>
                  <a:srgbClr val="FFFFFF"/>
                </a:solidFill>
                <a:latin typeface="Inconsolata"/>
                <a:ea typeface="Inconsolata"/>
                <a:cs typeface="Inconsolata"/>
                <a:sym typeface="Inconsolata"/>
              </a:defRPr>
            </a:lvl6pPr>
            <a:lvl7pPr lvl="6" rtl="0" algn="r">
              <a:buNone/>
              <a:defRPr sz="800">
                <a:solidFill>
                  <a:srgbClr val="FFFFFF"/>
                </a:solidFill>
                <a:latin typeface="Inconsolata"/>
                <a:ea typeface="Inconsolata"/>
                <a:cs typeface="Inconsolata"/>
                <a:sym typeface="Inconsolata"/>
              </a:defRPr>
            </a:lvl7pPr>
            <a:lvl8pPr lvl="7" rtl="0" algn="r">
              <a:buNone/>
              <a:defRPr sz="800">
                <a:solidFill>
                  <a:srgbClr val="FFFFFF"/>
                </a:solidFill>
                <a:latin typeface="Inconsolata"/>
                <a:ea typeface="Inconsolata"/>
                <a:cs typeface="Inconsolata"/>
                <a:sym typeface="Inconsolata"/>
              </a:defRPr>
            </a:lvl8pPr>
            <a:lvl9pPr lvl="8" rtl="0" algn="r">
              <a:buNone/>
              <a:defRPr sz="800">
                <a:solidFill>
                  <a:srgbClr val="FFFFFF"/>
                </a:solidFill>
                <a:latin typeface="Inconsolata"/>
                <a:ea typeface="Inconsolata"/>
                <a:cs typeface="Inconsolata"/>
                <a:sym typeface="Inconsolat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5"/>
          <p:cNvSpPr txBox="1"/>
          <p:nvPr>
            <p:ph idx="12" type="sldNum"/>
          </p:nvPr>
        </p:nvSpPr>
        <p:spPr>
          <a:xfrm>
            <a:off x="8223895" y="4537853"/>
            <a:ext cx="548700" cy="393600"/>
          </a:xfrm>
          <a:prstGeom prst="rect">
            <a:avLst/>
          </a:prstGeom>
        </p:spPr>
        <p:txBody>
          <a:bodyPr anchorCtr="0" anchor="ctr" bIns="91425" lIns="91425" spcFirstLastPara="1" rIns="91425" wrap="square" tIns="91425">
            <a:noAutofit/>
          </a:bodyPr>
          <a:lstStyle>
            <a:lvl1pPr lvl="0" rtl="0" algn="r">
              <a:buNone/>
              <a:defRPr sz="800">
                <a:solidFill>
                  <a:srgbClr val="FFFFFF"/>
                </a:solidFill>
                <a:latin typeface="Inconsolata"/>
                <a:ea typeface="Inconsolata"/>
                <a:cs typeface="Inconsolata"/>
                <a:sym typeface="Inconsolata"/>
              </a:defRPr>
            </a:lvl1pPr>
            <a:lvl2pPr lvl="1" rtl="0" algn="r">
              <a:buNone/>
              <a:defRPr sz="800">
                <a:solidFill>
                  <a:srgbClr val="FFFFFF"/>
                </a:solidFill>
                <a:latin typeface="Inconsolata"/>
                <a:ea typeface="Inconsolata"/>
                <a:cs typeface="Inconsolata"/>
                <a:sym typeface="Inconsolata"/>
              </a:defRPr>
            </a:lvl2pPr>
            <a:lvl3pPr lvl="2" rtl="0" algn="r">
              <a:buNone/>
              <a:defRPr sz="800">
                <a:solidFill>
                  <a:srgbClr val="FFFFFF"/>
                </a:solidFill>
                <a:latin typeface="Inconsolata"/>
                <a:ea typeface="Inconsolata"/>
                <a:cs typeface="Inconsolata"/>
                <a:sym typeface="Inconsolata"/>
              </a:defRPr>
            </a:lvl3pPr>
            <a:lvl4pPr lvl="3" rtl="0" algn="r">
              <a:buNone/>
              <a:defRPr sz="800">
                <a:solidFill>
                  <a:srgbClr val="FFFFFF"/>
                </a:solidFill>
                <a:latin typeface="Inconsolata"/>
                <a:ea typeface="Inconsolata"/>
                <a:cs typeface="Inconsolata"/>
                <a:sym typeface="Inconsolata"/>
              </a:defRPr>
            </a:lvl4pPr>
            <a:lvl5pPr lvl="4" rtl="0" algn="r">
              <a:buNone/>
              <a:defRPr sz="800">
                <a:solidFill>
                  <a:srgbClr val="FFFFFF"/>
                </a:solidFill>
                <a:latin typeface="Inconsolata"/>
                <a:ea typeface="Inconsolata"/>
                <a:cs typeface="Inconsolata"/>
                <a:sym typeface="Inconsolata"/>
              </a:defRPr>
            </a:lvl5pPr>
            <a:lvl6pPr lvl="5" rtl="0" algn="r">
              <a:buNone/>
              <a:defRPr sz="800">
                <a:solidFill>
                  <a:srgbClr val="FFFFFF"/>
                </a:solidFill>
                <a:latin typeface="Inconsolata"/>
                <a:ea typeface="Inconsolata"/>
                <a:cs typeface="Inconsolata"/>
                <a:sym typeface="Inconsolata"/>
              </a:defRPr>
            </a:lvl6pPr>
            <a:lvl7pPr lvl="6" rtl="0" algn="r">
              <a:buNone/>
              <a:defRPr sz="800">
                <a:solidFill>
                  <a:srgbClr val="FFFFFF"/>
                </a:solidFill>
                <a:latin typeface="Inconsolata"/>
                <a:ea typeface="Inconsolata"/>
                <a:cs typeface="Inconsolata"/>
                <a:sym typeface="Inconsolata"/>
              </a:defRPr>
            </a:lvl7pPr>
            <a:lvl8pPr lvl="7" rtl="0" algn="r">
              <a:buNone/>
              <a:defRPr sz="800">
                <a:solidFill>
                  <a:srgbClr val="FFFFFF"/>
                </a:solidFill>
                <a:latin typeface="Inconsolata"/>
                <a:ea typeface="Inconsolata"/>
                <a:cs typeface="Inconsolata"/>
                <a:sym typeface="Inconsolata"/>
              </a:defRPr>
            </a:lvl8pPr>
            <a:lvl9pPr lvl="8" rtl="0" algn="r">
              <a:buNone/>
              <a:defRPr sz="800">
                <a:solidFill>
                  <a:srgbClr val="FFFFFF"/>
                </a:solidFill>
                <a:latin typeface="Inconsolata"/>
                <a:ea typeface="Inconsolata"/>
                <a:cs typeface="Inconsolata"/>
                <a:sym typeface="Inconsolat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2" type="sldNum"/>
          </p:nvPr>
        </p:nvSpPr>
        <p:spPr>
          <a:xfrm>
            <a:off x="8223895" y="4537853"/>
            <a:ext cx="548700" cy="393600"/>
          </a:xfrm>
          <a:prstGeom prst="rect">
            <a:avLst/>
          </a:prstGeom>
          <a:noFill/>
          <a:ln>
            <a:noFill/>
          </a:ln>
        </p:spPr>
        <p:txBody>
          <a:bodyPr anchorCtr="0" anchor="ctr" bIns="91425" lIns="91425" spcFirstLastPara="1" rIns="91425" wrap="square" tIns="91425">
            <a:noAutofit/>
          </a:bodyPr>
          <a:lstStyle>
            <a:lvl1pPr lvl="0" rtl="0" algn="r">
              <a:buNone/>
              <a:defRPr sz="800">
                <a:solidFill>
                  <a:srgbClr val="FFFFFF"/>
                </a:solidFill>
                <a:latin typeface="Inconsolata"/>
                <a:ea typeface="Inconsolata"/>
                <a:cs typeface="Inconsolata"/>
                <a:sym typeface="Inconsolata"/>
              </a:defRPr>
            </a:lvl1pPr>
            <a:lvl2pPr lvl="1" rtl="0" algn="r">
              <a:buNone/>
              <a:defRPr sz="800">
                <a:solidFill>
                  <a:srgbClr val="FFFFFF"/>
                </a:solidFill>
                <a:latin typeface="Inconsolata"/>
                <a:ea typeface="Inconsolata"/>
                <a:cs typeface="Inconsolata"/>
                <a:sym typeface="Inconsolata"/>
              </a:defRPr>
            </a:lvl2pPr>
            <a:lvl3pPr lvl="2" rtl="0" algn="r">
              <a:buNone/>
              <a:defRPr sz="800">
                <a:solidFill>
                  <a:srgbClr val="FFFFFF"/>
                </a:solidFill>
                <a:latin typeface="Inconsolata"/>
                <a:ea typeface="Inconsolata"/>
                <a:cs typeface="Inconsolata"/>
                <a:sym typeface="Inconsolata"/>
              </a:defRPr>
            </a:lvl3pPr>
            <a:lvl4pPr lvl="3" rtl="0" algn="r">
              <a:buNone/>
              <a:defRPr sz="800">
                <a:solidFill>
                  <a:srgbClr val="FFFFFF"/>
                </a:solidFill>
                <a:latin typeface="Inconsolata"/>
                <a:ea typeface="Inconsolata"/>
                <a:cs typeface="Inconsolata"/>
                <a:sym typeface="Inconsolata"/>
              </a:defRPr>
            </a:lvl4pPr>
            <a:lvl5pPr lvl="4" rtl="0" algn="r">
              <a:buNone/>
              <a:defRPr sz="800">
                <a:solidFill>
                  <a:srgbClr val="FFFFFF"/>
                </a:solidFill>
                <a:latin typeface="Inconsolata"/>
                <a:ea typeface="Inconsolata"/>
                <a:cs typeface="Inconsolata"/>
                <a:sym typeface="Inconsolata"/>
              </a:defRPr>
            </a:lvl5pPr>
            <a:lvl6pPr lvl="5" rtl="0" algn="r">
              <a:buNone/>
              <a:defRPr sz="800">
                <a:solidFill>
                  <a:srgbClr val="FFFFFF"/>
                </a:solidFill>
                <a:latin typeface="Inconsolata"/>
                <a:ea typeface="Inconsolata"/>
                <a:cs typeface="Inconsolata"/>
                <a:sym typeface="Inconsolata"/>
              </a:defRPr>
            </a:lvl6pPr>
            <a:lvl7pPr lvl="6" rtl="0" algn="r">
              <a:buNone/>
              <a:defRPr sz="800">
                <a:solidFill>
                  <a:srgbClr val="FFFFFF"/>
                </a:solidFill>
                <a:latin typeface="Inconsolata"/>
                <a:ea typeface="Inconsolata"/>
                <a:cs typeface="Inconsolata"/>
                <a:sym typeface="Inconsolata"/>
              </a:defRPr>
            </a:lvl7pPr>
            <a:lvl8pPr lvl="7" rtl="0" algn="r">
              <a:buNone/>
              <a:defRPr sz="800">
                <a:solidFill>
                  <a:srgbClr val="FFFFFF"/>
                </a:solidFill>
                <a:latin typeface="Inconsolata"/>
                <a:ea typeface="Inconsolata"/>
                <a:cs typeface="Inconsolata"/>
                <a:sym typeface="Inconsolata"/>
              </a:defRPr>
            </a:lvl8pPr>
            <a:lvl9pPr lvl="8" rtl="0" algn="r">
              <a:buNone/>
              <a:defRPr sz="800">
                <a:solidFill>
                  <a:srgbClr val="FFFFFF"/>
                </a:solidFill>
                <a:latin typeface="Inconsolata"/>
                <a:ea typeface="Inconsolata"/>
                <a:cs typeface="Inconsolata"/>
                <a:sym typeface="Inconsolat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17.png"/><Relationship Id="rId10" Type="http://schemas.openxmlformats.org/officeDocument/2006/relationships/image" Target="../media/image25.png"/><Relationship Id="rId9" Type="http://schemas.openxmlformats.org/officeDocument/2006/relationships/image" Target="../media/image32.png"/><Relationship Id="rId5" Type="http://schemas.openxmlformats.org/officeDocument/2006/relationships/image" Target="../media/image19.png"/><Relationship Id="rId6" Type="http://schemas.openxmlformats.org/officeDocument/2006/relationships/image" Target="../media/image13.png"/><Relationship Id="rId7" Type="http://schemas.openxmlformats.org/officeDocument/2006/relationships/image" Target="../media/image20.png"/><Relationship Id="rId8"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3.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7.png"/><Relationship Id="rId4" Type="http://schemas.openxmlformats.org/officeDocument/2006/relationships/image" Target="../media/image26.png"/><Relationship Id="rId5" Type="http://schemas.openxmlformats.org/officeDocument/2006/relationships/image" Target="../media/image28.png"/><Relationship Id="rId6" Type="http://schemas.openxmlformats.org/officeDocument/2006/relationships/image" Target="../media/image31.png"/><Relationship Id="rId7" Type="http://schemas.openxmlformats.org/officeDocument/2006/relationships/image" Target="../media/image34.png"/><Relationship Id="rId8"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s://www.telecomtv.com/content/digital-platforms-services/how-many-hyperscale-data-centres-does-the-world-need-hundreds-more-it-seems-44015/" TargetMode="External"/><Relationship Id="rId4" Type="http://schemas.openxmlformats.org/officeDocument/2006/relationships/hyperlink" Target="https://broutonlab.com/blog/applications-of-gans-in-ecommerce" TargetMode="External"/><Relationship Id="rId11" Type="http://schemas.openxmlformats.org/officeDocument/2006/relationships/hyperlink" Target="https://towardsdatascience.com/face-detection-with-haar-cascade-727f68dafd08" TargetMode="External"/><Relationship Id="rId10" Type="http://schemas.openxmlformats.org/officeDocument/2006/relationships/hyperlink" Target="https://timsainburg.com/gaia.html" TargetMode="External"/><Relationship Id="rId9" Type="http://schemas.openxmlformats.org/officeDocument/2006/relationships/hyperlink" Target="https://www.cs.cmu.edu/~efros/courses/LBMV07/Papers/viola-cvpr-01.pdf" TargetMode="External"/><Relationship Id="rId5" Type="http://schemas.openxmlformats.org/officeDocument/2006/relationships/hyperlink" Target="https://venturebeat.com/business/how-pixar-uses-ai-and-gans-to-create-high-resolution-content/" TargetMode="External"/><Relationship Id="rId6" Type="http://schemas.openxmlformats.org/officeDocument/2006/relationships/hyperlink" Target="https://doi-org/10.1155/2022/7111248" TargetMode="External"/><Relationship Id="rId7" Type="http://schemas.openxmlformats.org/officeDocument/2006/relationships/hyperlink" Target="https://www.itrelease.com/2020/06/advantages-and-disadvantages-of-generative-adversarial-networks-gan/" TargetMode="External"/><Relationship Id="rId8" Type="http://schemas.openxmlformats.org/officeDocument/2006/relationships/hyperlink" Target="https://medium.com/@jain.yasha/gan-latent-space-1b32cd34cfda"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3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12.png"/><Relationship Id="rId5"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64B5"/>
        </a:solidFill>
      </p:bgPr>
    </p:bg>
    <p:spTree>
      <p:nvGrpSpPr>
        <p:cNvPr id="61" name="Shape 61"/>
        <p:cNvGrpSpPr/>
        <p:nvPr/>
      </p:nvGrpSpPr>
      <p:grpSpPr>
        <a:xfrm>
          <a:off x="0" y="0"/>
          <a:ext cx="0" cy="0"/>
          <a:chOff x="0" y="0"/>
          <a:chExt cx="0" cy="0"/>
        </a:xfrm>
      </p:grpSpPr>
      <p:pic>
        <p:nvPicPr>
          <p:cNvPr id="62" name="Google Shape;62;p16"/>
          <p:cNvPicPr preferRelativeResize="0"/>
          <p:nvPr/>
        </p:nvPicPr>
        <p:blipFill rotWithShape="1">
          <a:blip r:embed="rId3">
            <a:alphaModFix amt="10000"/>
          </a:blip>
          <a:srcRect b="0" l="1107" r="0" t="14617"/>
          <a:stretch/>
        </p:blipFill>
        <p:spPr>
          <a:xfrm>
            <a:off x="-12" y="-32875"/>
            <a:ext cx="9144003" cy="5143499"/>
          </a:xfrm>
          <a:prstGeom prst="rect">
            <a:avLst/>
          </a:prstGeom>
          <a:noFill/>
          <a:ln>
            <a:noFill/>
          </a:ln>
        </p:spPr>
      </p:pic>
      <p:sp>
        <p:nvSpPr>
          <p:cNvPr id="63" name="Google Shape;63;p16"/>
          <p:cNvSpPr/>
          <p:nvPr/>
        </p:nvSpPr>
        <p:spPr>
          <a:xfrm>
            <a:off x="890850" y="2546275"/>
            <a:ext cx="7342800" cy="1044600"/>
          </a:xfrm>
          <a:prstGeom prst="rect">
            <a:avLst/>
          </a:prstGeom>
          <a:noFill/>
          <a:ln>
            <a:noFill/>
          </a:ln>
        </p:spPr>
        <p:txBody>
          <a:bodyPr anchorCtr="0" anchor="t" bIns="45700" lIns="91425" spcFirstLastPara="1" rIns="91425" wrap="square" tIns="45700">
            <a:noAutofit/>
          </a:bodyPr>
          <a:lstStyle/>
          <a:p>
            <a:pPr indent="0" lvl="0" marL="0" marR="0" rtl="0" algn="ctr">
              <a:lnSpc>
                <a:spcPct val="115000"/>
              </a:lnSpc>
              <a:spcBef>
                <a:spcPts val="0"/>
              </a:spcBef>
              <a:spcAft>
                <a:spcPts val="0"/>
              </a:spcAft>
              <a:buClr>
                <a:schemeClr val="dk1"/>
              </a:buClr>
              <a:buSzPts val="1100"/>
              <a:buFont typeface="Arial"/>
              <a:buNone/>
            </a:pPr>
            <a:r>
              <a:rPr i="1" lang="en" sz="1800">
                <a:solidFill>
                  <a:srgbClr val="FFFFFF"/>
                </a:solidFill>
                <a:latin typeface="Cardo"/>
                <a:ea typeface="Cardo"/>
                <a:cs typeface="Cardo"/>
                <a:sym typeface="Cardo"/>
              </a:rPr>
              <a:t>Cole O’ Connell, Eduardo Jimenez, Kevin Mai, Ratul Nandy</a:t>
            </a:r>
            <a:endParaRPr i="1" sz="1800">
              <a:solidFill>
                <a:srgbClr val="FFFFFF"/>
              </a:solidFill>
              <a:latin typeface="Cardo"/>
              <a:ea typeface="Cardo"/>
              <a:cs typeface="Cardo"/>
              <a:sym typeface="Cardo"/>
            </a:endParaRPr>
          </a:p>
          <a:p>
            <a:pPr indent="0" lvl="0" marL="0" marR="0" rtl="0" algn="ctr">
              <a:lnSpc>
                <a:spcPct val="115000"/>
              </a:lnSpc>
              <a:spcBef>
                <a:spcPts val="0"/>
              </a:spcBef>
              <a:spcAft>
                <a:spcPts val="0"/>
              </a:spcAft>
              <a:buClr>
                <a:schemeClr val="dk1"/>
              </a:buClr>
              <a:buSzPts val="1100"/>
              <a:buFont typeface="Arial"/>
              <a:buNone/>
            </a:pPr>
            <a:r>
              <a:rPr i="1" lang="en" sz="1800">
                <a:solidFill>
                  <a:srgbClr val="FFFFFF"/>
                </a:solidFill>
                <a:latin typeface="Cardo"/>
                <a:ea typeface="Cardo"/>
                <a:cs typeface="Cardo"/>
                <a:sym typeface="Cardo"/>
              </a:rPr>
              <a:t>University of San Diego</a:t>
            </a:r>
            <a:endParaRPr i="1" sz="1800">
              <a:solidFill>
                <a:srgbClr val="FFFFFF"/>
              </a:solidFill>
              <a:latin typeface="Cardo"/>
              <a:ea typeface="Cardo"/>
              <a:cs typeface="Cardo"/>
              <a:sym typeface="Cardo"/>
            </a:endParaRPr>
          </a:p>
          <a:p>
            <a:pPr indent="0" lvl="0" marL="0" marR="0" rtl="0" algn="ctr">
              <a:lnSpc>
                <a:spcPct val="115000"/>
              </a:lnSpc>
              <a:spcBef>
                <a:spcPts val="0"/>
              </a:spcBef>
              <a:spcAft>
                <a:spcPts val="0"/>
              </a:spcAft>
              <a:buClr>
                <a:schemeClr val="dk1"/>
              </a:buClr>
              <a:buSzPts val="1100"/>
              <a:buFont typeface="Arial"/>
              <a:buNone/>
            </a:pPr>
            <a:r>
              <a:t/>
            </a:r>
            <a:endParaRPr i="1" sz="1800">
              <a:solidFill>
                <a:srgbClr val="FFFFFF"/>
              </a:solidFill>
              <a:latin typeface="Cardo"/>
              <a:ea typeface="Cardo"/>
              <a:cs typeface="Cardo"/>
              <a:sym typeface="Cardo"/>
            </a:endParaRPr>
          </a:p>
          <a:p>
            <a:pPr indent="0" lvl="0" marL="0" marR="0" rtl="0" algn="ctr">
              <a:lnSpc>
                <a:spcPct val="115000"/>
              </a:lnSpc>
              <a:spcBef>
                <a:spcPts val="0"/>
              </a:spcBef>
              <a:spcAft>
                <a:spcPts val="0"/>
              </a:spcAft>
              <a:buClr>
                <a:srgbClr val="000000"/>
              </a:buClr>
              <a:buFont typeface="Arial"/>
              <a:buNone/>
            </a:pPr>
            <a:r>
              <a:t/>
            </a:r>
            <a:endParaRPr i="1" sz="1800">
              <a:solidFill>
                <a:srgbClr val="FFFFFF"/>
              </a:solidFill>
              <a:latin typeface="Cardo"/>
              <a:ea typeface="Cardo"/>
              <a:cs typeface="Cardo"/>
              <a:sym typeface="Cardo"/>
            </a:endParaRPr>
          </a:p>
          <a:p>
            <a:pPr indent="0" lvl="0" marL="0" marR="0" rtl="0" algn="ctr">
              <a:lnSpc>
                <a:spcPct val="115000"/>
              </a:lnSpc>
              <a:spcBef>
                <a:spcPts val="0"/>
              </a:spcBef>
              <a:spcAft>
                <a:spcPts val="0"/>
              </a:spcAft>
              <a:buClr>
                <a:srgbClr val="000000"/>
              </a:buClr>
              <a:buFont typeface="Arial"/>
              <a:buNone/>
            </a:pPr>
            <a:r>
              <a:t/>
            </a:r>
            <a:endParaRPr i="1" sz="1800">
              <a:solidFill>
                <a:srgbClr val="FFFFFF"/>
              </a:solidFill>
              <a:latin typeface="Cardo"/>
              <a:ea typeface="Cardo"/>
              <a:cs typeface="Cardo"/>
              <a:sym typeface="Cardo"/>
            </a:endParaRPr>
          </a:p>
        </p:txBody>
      </p:sp>
      <p:sp>
        <p:nvSpPr>
          <p:cNvPr id="64" name="Google Shape;64;p16"/>
          <p:cNvSpPr txBox="1"/>
          <p:nvPr/>
        </p:nvSpPr>
        <p:spPr>
          <a:xfrm>
            <a:off x="890800" y="1405675"/>
            <a:ext cx="7342800" cy="1108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Clr>
                <a:schemeClr val="dk1"/>
              </a:buClr>
              <a:buSzPts val="1100"/>
              <a:buFont typeface="Arial"/>
              <a:buNone/>
            </a:pPr>
            <a:r>
              <a:rPr b="1" lang="en" sz="2400">
                <a:solidFill>
                  <a:schemeClr val="lt1"/>
                </a:solidFill>
              </a:rPr>
              <a:t>Face Alteration with Generative </a:t>
            </a:r>
            <a:r>
              <a:rPr b="1" lang="en" sz="2400">
                <a:solidFill>
                  <a:schemeClr val="lt1"/>
                </a:solidFill>
              </a:rPr>
              <a:t>Adversarial</a:t>
            </a:r>
            <a:r>
              <a:rPr b="1" lang="en" sz="2400">
                <a:solidFill>
                  <a:schemeClr val="lt1"/>
                </a:solidFill>
              </a:rPr>
              <a:t> Network</a:t>
            </a:r>
            <a:endParaRPr b="1" sz="24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75" name="Shape 175"/>
        <p:cNvGrpSpPr/>
        <p:nvPr/>
      </p:nvGrpSpPr>
      <p:grpSpPr>
        <a:xfrm>
          <a:off x="0" y="0"/>
          <a:ext cx="0" cy="0"/>
          <a:chOff x="0" y="0"/>
          <a:chExt cx="0" cy="0"/>
        </a:xfrm>
      </p:grpSpPr>
      <p:sp>
        <p:nvSpPr>
          <p:cNvPr id="176" name="Google Shape;176;p25"/>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Clr>
                <a:schemeClr val="dk1"/>
              </a:buClr>
              <a:buSzPts val="1100"/>
              <a:buFont typeface="Arial"/>
              <a:buNone/>
            </a:pPr>
            <a:r>
              <a:rPr lang="en" sz="3000">
                <a:solidFill>
                  <a:srgbClr val="1564B5"/>
                </a:solidFill>
                <a:latin typeface="Fjalla One"/>
                <a:ea typeface="Fjalla One"/>
                <a:cs typeface="Fjalla One"/>
                <a:sym typeface="Fjalla One"/>
              </a:rPr>
              <a:t>Vanilla Gan to </a:t>
            </a:r>
            <a:r>
              <a:rPr lang="en" sz="3000">
                <a:solidFill>
                  <a:srgbClr val="1564B5"/>
                </a:solidFill>
                <a:latin typeface="Fjalla One"/>
                <a:ea typeface="Fjalla One"/>
                <a:cs typeface="Fjalla One"/>
                <a:sym typeface="Fjalla One"/>
              </a:rPr>
              <a:t>Helper Function / Loss Functions</a:t>
            </a:r>
            <a:endParaRPr sz="1200">
              <a:solidFill>
                <a:schemeClr val="dk1"/>
              </a:solidFill>
              <a:latin typeface="Roboto"/>
              <a:ea typeface="Roboto"/>
              <a:cs typeface="Roboto"/>
              <a:sym typeface="Roboto"/>
            </a:endParaRPr>
          </a:p>
        </p:txBody>
      </p:sp>
      <p:sp>
        <p:nvSpPr>
          <p:cNvPr id="177" name="Google Shape;177;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8" name="Google Shape;178;p25"/>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179" name="Google Shape;179;p25"/>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sp>
        <p:nvSpPr>
          <p:cNvPr id="180" name="Google Shape;180;p25"/>
          <p:cNvSpPr txBox="1"/>
          <p:nvPr>
            <p:ph idx="1" type="body"/>
          </p:nvPr>
        </p:nvSpPr>
        <p:spPr>
          <a:xfrm>
            <a:off x="311700" y="1000075"/>
            <a:ext cx="46599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b="1" lang="en"/>
              <a:t>Generator - generates the image</a:t>
            </a:r>
            <a:endParaRPr b="1"/>
          </a:p>
          <a:p>
            <a:pPr indent="-317500" lvl="0" marL="457200" rtl="0" algn="l">
              <a:spcBef>
                <a:spcPts val="0"/>
              </a:spcBef>
              <a:spcAft>
                <a:spcPts val="0"/>
              </a:spcAft>
              <a:buSzPts val="1400"/>
              <a:buAutoNum type="arabicPeriod"/>
            </a:pPr>
            <a:r>
              <a:rPr b="1" lang="en"/>
              <a:t>Discriminator - probability of input belonging</a:t>
            </a:r>
            <a:endParaRPr b="1"/>
          </a:p>
          <a:p>
            <a:pPr indent="-317500" lvl="0" marL="457200" rtl="0" algn="l">
              <a:spcBef>
                <a:spcPts val="0"/>
              </a:spcBef>
              <a:spcAft>
                <a:spcPts val="0"/>
              </a:spcAft>
              <a:buSzPts val="1400"/>
              <a:buAutoNum type="arabicPeriod"/>
            </a:pPr>
            <a:r>
              <a:rPr b="1" lang="en"/>
              <a:t>Loss Function - minimizes loss</a:t>
            </a:r>
            <a:endParaRPr b="1"/>
          </a:p>
          <a:p>
            <a:pPr indent="-317500" lvl="0" marL="457200" rtl="0" algn="l">
              <a:spcBef>
                <a:spcPts val="0"/>
              </a:spcBef>
              <a:spcAft>
                <a:spcPts val="0"/>
              </a:spcAft>
              <a:buSzPts val="1400"/>
              <a:buAutoNum type="arabicPeriod"/>
            </a:pPr>
            <a:r>
              <a:rPr b="1" lang="en"/>
              <a:t>Optimizer - learning rate</a:t>
            </a:r>
            <a:endParaRPr b="1"/>
          </a:p>
        </p:txBody>
      </p:sp>
      <p:sp>
        <p:nvSpPr>
          <p:cNvPr id="181" name="Google Shape;181;p25"/>
          <p:cNvSpPr txBox="1"/>
          <p:nvPr>
            <p:ph idx="1" type="body"/>
          </p:nvPr>
        </p:nvSpPr>
        <p:spPr>
          <a:xfrm>
            <a:off x="4971600" y="1000063"/>
            <a:ext cx="40494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Discriminator Loss:</a:t>
            </a:r>
            <a:endParaRPr b="1"/>
          </a:p>
          <a:p>
            <a:pPr indent="-304800" lvl="1" marL="914400" rtl="0" algn="l">
              <a:spcBef>
                <a:spcPts val="0"/>
              </a:spcBef>
              <a:spcAft>
                <a:spcPts val="0"/>
              </a:spcAft>
              <a:buSzPts val="1200"/>
              <a:buChar char="○"/>
            </a:pPr>
            <a:r>
              <a:rPr b="1" lang="en"/>
              <a:t>BinaryCrossEntropy()</a:t>
            </a:r>
            <a:endParaRPr b="1"/>
          </a:p>
          <a:p>
            <a:pPr indent="-304800" lvl="2" marL="1371600" rtl="0" algn="l">
              <a:spcBef>
                <a:spcPts val="0"/>
              </a:spcBef>
              <a:spcAft>
                <a:spcPts val="0"/>
              </a:spcAft>
              <a:buSzPts val="1200"/>
              <a:buChar char="■"/>
            </a:pPr>
            <a:r>
              <a:rPr b="1" lang="en"/>
              <a:t>t</a:t>
            </a:r>
            <a:r>
              <a:rPr b="1" lang="en"/>
              <a:t>f.ones_like</a:t>
            </a:r>
            <a:r>
              <a:rPr b="1" lang="en"/>
              <a:t> </a:t>
            </a:r>
            <a:endParaRPr b="1"/>
          </a:p>
          <a:p>
            <a:pPr indent="-304800" lvl="2" marL="1371600" rtl="0" algn="l">
              <a:spcBef>
                <a:spcPts val="0"/>
              </a:spcBef>
              <a:spcAft>
                <a:spcPts val="0"/>
              </a:spcAft>
              <a:buSzPts val="1200"/>
              <a:buChar char="■"/>
            </a:pPr>
            <a:r>
              <a:rPr b="1" lang="en"/>
              <a:t>tf.zeros_like</a:t>
            </a:r>
            <a:endParaRPr b="1"/>
          </a:p>
          <a:p>
            <a:pPr indent="-317500" lvl="0" marL="457200" rtl="0" algn="l">
              <a:spcBef>
                <a:spcPts val="0"/>
              </a:spcBef>
              <a:spcAft>
                <a:spcPts val="0"/>
              </a:spcAft>
              <a:buSzPts val="1400"/>
              <a:buChar char="●"/>
            </a:pPr>
            <a:r>
              <a:rPr b="1" lang="en"/>
              <a:t>Generator Loss:</a:t>
            </a:r>
            <a:endParaRPr b="1"/>
          </a:p>
          <a:p>
            <a:pPr indent="-304800" lvl="1" marL="914400" rtl="0" algn="l">
              <a:spcBef>
                <a:spcPts val="0"/>
              </a:spcBef>
              <a:spcAft>
                <a:spcPts val="0"/>
              </a:spcAft>
              <a:buSzPts val="1200"/>
              <a:buChar char="○"/>
            </a:pPr>
            <a:r>
              <a:rPr b="1" lang="en"/>
              <a:t>BinaryCrossEntropy()</a:t>
            </a:r>
            <a:endParaRPr b="1"/>
          </a:p>
          <a:p>
            <a:pPr indent="-304800" lvl="2" marL="1371600" rtl="0" algn="l">
              <a:spcBef>
                <a:spcPts val="0"/>
              </a:spcBef>
              <a:spcAft>
                <a:spcPts val="0"/>
              </a:spcAft>
              <a:buSzPts val="1200"/>
              <a:buChar char="■"/>
            </a:pPr>
            <a:r>
              <a:rPr b="1" lang="en"/>
              <a:t>tf.ones_like</a:t>
            </a:r>
            <a:endParaRPr b="1"/>
          </a:p>
          <a:p>
            <a:pPr indent="-317500" lvl="0" marL="457200" rtl="0" algn="l">
              <a:spcBef>
                <a:spcPts val="0"/>
              </a:spcBef>
              <a:spcAft>
                <a:spcPts val="0"/>
              </a:spcAft>
              <a:buSzPts val="1400"/>
              <a:buChar char="●"/>
            </a:pPr>
            <a:r>
              <a:rPr b="1" lang="en"/>
              <a:t>Optimizer</a:t>
            </a:r>
            <a:endParaRPr b="1"/>
          </a:p>
          <a:p>
            <a:pPr indent="-304800" lvl="1" marL="914400" rtl="0" algn="l">
              <a:spcBef>
                <a:spcPts val="0"/>
              </a:spcBef>
              <a:spcAft>
                <a:spcPts val="0"/>
              </a:spcAft>
              <a:buSzPts val="1200"/>
              <a:buChar char="○"/>
            </a:pPr>
            <a:r>
              <a:rPr b="1" lang="en"/>
              <a:t>Adam (1.5e^-4, 0.5)</a:t>
            </a:r>
            <a:endParaRPr b="1"/>
          </a:p>
          <a:p>
            <a:pPr indent="-317500" lvl="0" marL="457200" rtl="0" algn="l">
              <a:spcBef>
                <a:spcPts val="0"/>
              </a:spcBef>
              <a:spcAft>
                <a:spcPts val="0"/>
              </a:spcAft>
              <a:buSzPts val="1400"/>
              <a:buChar char="●"/>
            </a:pPr>
            <a:r>
              <a:rPr b="1" lang="en"/>
              <a:t>tf.GradientTape()</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85" name="Shape 185"/>
        <p:cNvGrpSpPr/>
        <p:nvPr/>
      </p:nvGrpSpPr>
      <p:grpSpPr>
        <a:xfrm>
          <a:off x="0" y="0"/>
          <a:ext cx="0" cy="0"/>
          <a:chOff x="0" y="0"/>
          <a:chExt cx="0" cy="0"/>
        </a:xfrm>
      </p:grpSpPr>
      <p:sp>
        <p:nvSpPr>
          <p:cNvPr id="186" name="Google Shape;186;p26"/>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000"/>
              </a:spcAft>
              <a:buNone/>
            </a:pPr>
            <a:r>
              <a:rPr lang="en" sz="3000">
                <a:solidFill>
                  <a:srgbClr val="1564B5"/>
                </a:solidFill>
                <a:latin typeface="Fjalla One"/>
                <a:ea typeface="Fjalla One"/>
                <a:cs typeface="Fjalla One"/>
                <a:sym typeface="Fjalla One"/>
              </a:rPr>
              <a:t>GAN Architecture</a:t>
            </a:r>
            <a:endParaRPr sz="1200">
              <a:solidFill>
                <a:schemeClr val="dk1"/>
              </a:solidFill>
              <a:latin typeface="Roboto"/>
              <a:ea typeface="Roboto"/>
              <a:cs typeface="Roboto"/>
              <a:sym typeface="Roboto"/>
            </a:endParaRPr>
          </a:p>
        </p:txBody>
      </p:sp>
      <p:sp>
        <p:nvSpPr>
          <p:cNvPr id="187" name="Google Shape;187;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8" name="Google Shape;188;p26"/>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189" name="Google Shape;189;p26"/>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pic>
        <p:nvPicPr>
          <p:cNvPr id="190" name="Google Shape;190;p26"/>
          <p:cNvPicPr preferRelativeResize="0"/>
          <p:nvPr/>
        </p:nvPicPr>
        <p:blipFill>
          <a:blip r:embed="rId3">
            <a:alphaModFix/>
          </a:blip>
          <a:stretch>
            <a:fillRect/>
          </a:stretch>
        </p:blipFill>
        <p:spPr>
          <a:xfrm>
            <a:off x="5450650" y="943500"/>
            <a:ext cx="997625" cy="4119173"/>
          </a:xfrm>
          <a:prstGeom prst="rect">
            <a:avLst/>
          </a:prstGeom>
          <a:noFill/>
          <a:ln>
            <a:noFill/>
          </a:ln>
        </p:spPr>
      </p:pic>
      <p:sp>
        <p:nvSpPr>
          <p:cNvPr id="191" name="Google Shape;191;p26"/>
          <p:cNvSpPr txBox="1"/>
          <p:nvPr>
            <p:ph idx="1" type="body"/>
          </p:nvPr>
        </p:nvSpPr>
        <p:spPr>
          <a:xfrm>
            <a:off x="41525" y="2389200"/>
            <a:ext cx="14763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600" u="sng">
                <a:solidFill>
                  <a:schemeClr val="dk1"/>
                </a:solidFill>
              </a:rPr>
              <a:t>Generator</a:t>
            </a:r>
            <a:endParaRPr b="1" sz="1300" u="sng">
              <a:solidFill>
                <a:schemeClr val="dk1"/>
              </a:solidFill>
            </a:endParaRPr>
          </a:p>
        </p:txBody>
      </p:sp>
      <p:sp>
        <p:nvSpPr>
          <p:cNvPr id="192" name="Google Shape;192;p26"/>
          <p:cNvSpPr txBox="1"/>
          <p:nvPr>
            <p:ph idx="1" type="body"/>
          </p:nvPr>
        </p:nvSpPr>
        <p:spPr>
          <a:xfrm>
            <a:off x="3697087" y="2389200"/>
            <a:ext cx="16236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600" u="sng">
                <a:solidFill>
                  <a:schemeClr val="dk1"/>
                </a:solidFill>
              </a:rPr>
              <a:t>Discriminator</a:t>
            </a:r>
            <a:endParaRPr b="1" sz="1300" u="sng">
              <a:solidFill>
                <a:schemeClr val="dk1"/>
              </a:solidFill>
            </a:endParaRPr>
          </a:p>
        </p:txBody>
      </p:sp>
      <p:sp>
        <p:nvSpPr>
          <p:cNvPr id="193" name="Google Shape;193;p26"/>
          <p:cNvSpPr txBox="1"/>
          <p:nvPr>
            <p:ph idx="1" type="body"/>
          </p:nvPr>
        </p:nvSpPr>
        <p:spPr>
          <a:xfrm>
            <a:off x="931975" y="374100"/>
            <a:ext cx="10677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Dense Layer</a:t>
            </a:r>
            <a:endParaRPr sz="900"/>
          </a:p>
        </p:txBody>
      </p:sp>
      <p:sp>
        <p:nvSpPr>
          <p:cNvPr id="194" name="Google Shape;194;p26"/>
          <p:cNvSpPr txBox="1"/>
          <p:nvPr>
            <p:ph idx="1" type="body"/>
          </p:nvPr>
        </p:nvSpPr>
        <p:spPr>
          <a:xfrm>
            <a:off x="872950" y="1213700"/>
            <a:ext cx="8136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Reshape</a:t>
            </a:r>
            <a:endParaRPr sz="900"/>
          </a:p>
        </p:txBody>
      </p:sp>
      <p:sp>
        <p:nvSpPr>
          <p:cNvPr id="195" name="Google Shape;195;p26"/>
          <p:cNvSpPr txBox="1"/>
          <p:nvPr>
            <p:ph idx="1" type="body"/>
          </p:nvPr>
        </p:nvSpPr>
        <p:spPr>
          <a:xfrm>
            <a:off x="745900" y="1503450"/>
            <a:ext cx="9975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Up Sampling</a:t>
            </a:r>
            <a:endParaRPr sz="900"/>
          </a:p>
        </p:txBody>
      </p:sp>
      <p:sp>
        <p:nvSpPr>
          <p:cNvPr id="196" name="Google Shape;196;p26"/>
          <p:cNvSpPr txBox="1"/>
          <p:nvPr>
            <p:ph idx="1" type="body"/>
          </p:nvPr>
        </p:nvSpPr>
        <p:spPr>
          <a:xfrm>
            <a:off x="377575" y="2001400"/>
            <a:ext cx="15525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Batch Normalization</a:t>
            </a:r>
            <a:endParaRPr sz="900"/>
          </a:p>
        </p:txBody>
      </p:sp>
      <p:cxnSp>
        <p:nvCxnSpPr>
          <p:cNvPr id="197" name="Google Shape;197;p26"/>
          <p:cNvCxnSpPr>
            <a:stCxn id="193" idx="3"/>
            <a:endCxn id="198" idx="0"/>
          </p:cNvCxnSpPr>
          <p:nvPr/>
        </p:nvCxnSpPr>
        <p:spPr>
          <a:xfrm>
            <a:off x="1999675" y="556650"/>
            <a:ext cx="854700" cy="387000"/>
          </a:xfrm>
          <a:prstGeom prst="straightConnector1">
            <a:avLst/>
          </a:prstGeom>
          <a:noFill/>
          <a:ln cap="flat" cmpd="sng" w="9525">
            <a:solidFill>
              <a:schemeClr val="dk2"/>
            </a:solidFill>
            <a:prstDash val="solid"/>
            <a:round/>
            <a:headEnd len="med" w="med" type="none"/>
            <a:tailEnd len="med" w="med" type="none"/>
          </a:ln>
        </p:spPr>
      </p:cxnSp>
      <p:cxnSp>
        <p:nvCxnSpPr>
          <p:cNvPr id="199" name="Google Shape;199;p26"/>
          <p:cNvCxnSpPr>
            <a:stCxn id="194" idx="3"/>
          </p:cNvCxnSpPr>
          <p:nvPr/>
        </p:nvCxnSpPr>
        <p:spPr>
          <a:xfrm>
            <a:off x="1686550" y="1396250"/>
            <a:ext cx="598500" cy="54600"/>
          </a:xfrm>
          <a:prstGeom prst="straightConnector1">
            <a:avLst/>
          </a:prstGeom>
          <a:noFill/>
          <a:ln cap="flat" cmpd="sng" w="9525">
            <a:solidFill>
              <a:schemeClr val="dk2"/>
            </a:solidFill>
            <a:prstDash val="solid"/>
            <a:round/>
            <a:headEnd len="med" w="med" type="none"/>
            <a:tailEnd len="med" w="med" type="none"/>
          </a:ln>
        </p:spPr>
      </p:cxnSp>
      <p:cxnSp>
        <p:nvCxnSpPr>
          <p:cNvPr id="200" name="Google Shape;200;p26"/>
          <p:cNvCxnSpPr>
            <a:stCxn id="195" idx="3"/>
          </p:cNvCxnSpPr>
          <p:nvPr/>
        </p:nvCxnSpPr>
        <p:spPr>
          <a:xfrm flipH="1" rot="10800000">
            <a:off x="1743400" y="1678500"/>
            <a:ext cx="474300" cy="7500"/>
          </a:xfrm>
          <a:prstGeom prst="straightConnector1">
            <a:avLst/>
          </a:prstGeom>
          <a:noFill/>
          <a:ln cap="flat" cmpd="sng" w="9525">
            <a:solidFill>
              <a:schemeClr val="dk2"/>
            </a:solidFill>
            <a:prstDash val="solid"/>
            <a:round/>
            <a:headEnd len="med" w="med" type="none"/>
            <a:tailEnd len="med" w="med" type="none"/>
          </a:ln>
        </p:spPr>
      </p:cxnSp>
      <p:cxnSp>
        <p:nvCxnSpPr>
          <p:cNvPr id="201" name="Google Shape;201;p26"/>
          <p:cNvCxnSpPr>
            <a:stCxn id="195" idx="3"/>
          </p:cNvCxnSpPr>
          <p:nvPr/>
        </p:nvCxnSpPr>
        <p:spPr>
          <a:xfrm>
            <a:off x="1743400" y="1686000"/>
            <a:ext cx="474300" cy="1923600"/>
          </a:xfrm>
          <a:prstGeom prst="straightConnector1">
            <a:avLst/>
          </a:prstGeom>
          <a:noFill/>
          <a:ln cap="flat" cmpd="sng" w="9525">
            <a:solidFill>
              <a:schemeClr val="lt2"/>
            </a:solidFill>
            <a:prstDash val="solid"/>
            <a:round/>
            <a:headEnd len="med" w="med" type="none"/>
            <a:tailEnd len="med" w="med" type="none"/>
          </a:ln>
        </p:spPr>
      </p:cxnSp>
      <p:cxnSp>
        <p:nvCxnSpPr>
          <p:cNvPr id="202" name="Google Shape;202;p26"/>
          <p:cNvCxnSpPr/>
          <p:nvPr/>
        </p:nvCxnSpPr>
        <p:spPr>
          <a:xfrm>
            <a:off x="1753925" y="2192900"/>
            <a:ext cx="404700" cy="1053900"/>
          </a:xfrm>
          <a:prstGeom prst="straightConnector1">
            <a:avLst/>
          </a:prstGeom>
          <a:noFill/>
          <a:ln cap="flat" cmpd="sng" w="9525">
            <a:solidFill>
              <a:schemeClr val="lt2"/>
            </a:solidFill>
            <a:prstDash val="solid"/>
            <a:round/>
            <a:headEnd len="med" w="med" type="none"/>
            <a:tailEnd len="med" w="med" type="none"/>
          </a:ln>
        </p:spPr>
      </p:cxnSp>
      <p:sp>
        <p:nvSpPr>
          <p:cNvPr id="203" name="Google Shape;203;p26"/>
          <p:cNvSpPr txBox="1"/>
          <p:nvPr>
            <p:ph idx="1" type="body"/>
          </p:nvPr>
        </p:nvSpPr>
        <p:spPr>
          <a:xfrm>
            <a:off x="1198000" y="2293000"/>
            <a:ext cx="8136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Activation</a:t>
            </a:r>
            <a:endParaRPr sz="900"/>
          </a:p>
        </p:txBody>
      </p:sp>
      <p:cxnSp>
        <p:nvCxnSpPr>
          <p:cNvPr id="204" name="Google Shape;204;p26"/>
          <p:cNvCxnSpPr>
            <a:stCxn id="203" idx="3"/>
            <a:endCxn id="203" idx="3"/>
          </p:cNvCxnSpPr>
          <p:nvPr/>
        </p:nvCxnSpPr>
        <p:spPr>
          <a:xfrm>
            <a:off x="2011600" y="2475550"/>
            <a:ext cx="0" cy="0"/>
          </a:xfrm>
          <a:prstGeom prst="straightConnector1">
            <a:avLst/>
          </a:prstGeom>
          <a:noFill/>
          <a:ln cap="flat" cmpd="sng" w="9525">
            <a:solidFill>
              <a:schemeClr val="dk2"/>
            </a:solidFill>
            <a:prstDash val="solid"/>
            <a:round/>
            <a:headEnd len="med" w="med" type="none"/>
            <a:tailEnd len="med" w="med" type="none"/>
          </a:ln>
        </p:spPr>
      </p:cxnSp>
      <p:cxnSp>
        <p:nvCxnSpPr>
          <p:cNvPr id="205" name="Google Shape;205;p26"/>
          <p:cNvCxnSpPr/>
          <p:nvPr/>
        </p:nvCxnSpPr>
        <p:spPr>
          <a:xfrm>
            <a:off x="1892050" y="2947850"/>
            <a:ext cx="359400" cy="923100"/>
          </a:xfrm>
          <a:prstGeom prst="straightConnector1">
            <a:avLst/>
          </a:prstGeom>
          <a:noFill/>
          <a:ln cap="flat" cmpd="sng" w="9525">
            <a:solidFill>
              <a:schemeClr val="lt2"/>
            </a:solidFill>
            <a:prstDash val="solid"/>
            <a:round/>
            <a:headEnd len="med" w="med" type="none"/>
            <a:tailEnd len="med" w="med" type="none"/>
          </a:ln>
        </p:spPr>
      </p:cxnSp>
      <p:cxnSp>
        <p:nvCxnSpPr>
          <p:cNvPr id="206" name="Google Shape;206;p26"/>
          <p:cNvCxnSpPr/>
          <p:nvPr/>
        </p:nvCxnSpPr>
        <p:spPr>
          <a:xfrm>
            <a:off x="1787650" y="2184475"/>
            <a:ext cx="387900" cy="33900"/>
          </a:xfrm>
          <a:prstGeom prst="straightConnector1">
            <a:avLst/>
          </a:prstGeom>
          <a:noFill/>
          <a:ln cap="flat" cmpd="sng" w="9525">
            <a:solidFill>
              <a:schemeClr val="dk2"/>
            </a:solidFill>
            <a:prstDash val="solid"/>
            <a:round/>
            <a:headEnd len="med" w="med" type="none"/>
            <a:tailEnd len="med" w="med" type="none"/>
          </a:ln>
        </p:spPr>
      </p:cxnSp>
      <p:cxnSp>
        <p:nvCxnSpPr>
          <p:cNvPr id="207" name="Google Shape;207;p26"/>
          <p:cNvCxnSpPr/>
          <p:nvPr/>
        </p:nvCxnSpPr>
        <p:spPr>
          <a:xfrm>
            <a:off x="1947850" y="2462725"/>
            <a:ext cx="320400" cy="25500"/>
          </a:xfrm>
          <a:prstGeom prst="straightConnector1">
            <a:avLst/>
          </a:prstGeom>
          <a:noFill/>
          <a:ln cap="flat" cmpd="sng" w="9525">
            <a:solidFill>
              <a:schemeClr val="dk2"/>
            </a:solidFill>
            <a:prstDash val="solid"/>
            <a:round/>
            <a:headEnd len="med" w="med" type="none"/>
            <a:tailEnd len="med" w="med" type="none"/>
          </a:ln>
        </p:spPr>
      </p:cxnSp>
      <p:cxnSp>
        <p:nvCxnSpPr>
          <p:cNvPr id="208" name="Google Shape;208;p26"/>
          <p:cNvCxnSpPr/>
          <p:nvPr/>
        </p:nvCxnSpPr>
        <p:spPr>
          <a:xfrm>
            <a:off x="1892050" y="2947850"/>
            <a:ext cx="384600" cy="1766100"/>
          </a:xfrm>
          <a:prstGeom prst="straightConnector1">
            <a:avLst/>
          </a:prstGeom>
          <a:noFill/>
          <a:ln cap="flat" cmpd="sng" w="9525">
            <a:solidFill>
              <a:schemeClr val="lt2"/>
            </a:solidFill>
            <a:prstDash val="solid"/>
            <a:round/>
            <a:headEnd len="med" w="med" type="none"/>
            <a:tailEnd len="med" w="med" type="none"/>
          </a:ln>
        </p:spPr>
      </p:cxnSp>
      <p:cxnSp>
        <p:nvCxnSpPr>
          <p:cNvPr id="209" name="Google Shape;209;p26"/>
          <p:cNvCxnSpPr/>
          <p:nvPr/>
        </p:nvCxnSpPr>
        <p:spPr>
          <a:xfrm>
            <a:off x="1743400" y="2184475"/>
            <a:ext cx="432000" cy="1830000"/>
          </a:xfrm>
          <a:prstGeom prst="straightConnector1">
            <a:avLst/>
          </a:prstGeom>
          <a:noFill/>
          <a:ln cap="flat" cmpd="sng" w="9525">
            <a:solidFill>
              <a:schemeClr val="lt2"/>
            </a:solidFill>
            <a:prstDash val="solid"/>
            <a:round/>
            <a:headEnd len="med" w="med" type="none"/>
            <a:tailEnd len="med" w="med" type="none"/>
          </a:ln>
        </p:spPr>
      </p:cxnSp>
      <p:cxnSp>
        <p:nvCxnSpPr>
          <p:cNvPr id="210" name="Google Shape;210;p26"/>
          <p:cNvCxnSpPr/>
          <p:nvPr/>
        </p:nvCxnSpPr>
        <p:spPr>
          <a:xfrm>
            <a:off x="1355650" y="2499350"/>
            <a:ext cx="895800" cy="1835400"/>
          </a:xfrm>
          <a:prstGeom prst="straightConnector1">
            <a:avLst/>
          </a:prstGeom>
          <a:noFill/>
          <a:ln cap="flat" cmpd="sng" w="9525">
            <a:solidFill>
              <a:schemeClr val="lt2"/>
            </a:solidFill>
            <a:prstDash val="solid"/>
            <a:round/>
            <a:headEnd len="med" w="med" type="none"/>
            <a:tailEnd len="med" w="med" type="none"/>
          </a:ln>
        </p:spPr>
      </p:cxnSp>
      <p:cxnSp>
        <p:nvCxnSpPr>
          <p:cNvPr id="211" name="Google Shape;211;p26"/>
          <p:cNvCxnSpPr/>
          <p:nvPr/>
        </p:nvCxnSpPr>
        <p:spPr>
          <a:xfrm>
            <a:off x="1355650" y="2499350"/>
            <a:ext cx="937800" cy="2358000"/>
          </a:xfrm>
          <a:prstGeom prst="straightConnector1">
            <a:avLst/>
          </a:prstGeom>
          <a:noFill/>
          <a:ln cap="flat" cmpd="sng" w="9525">
            <a:solidFill>
              <a:schemeClr val="lt2"/>
            </a:solidFill>
            <a:prstDash val="solid"/>
            <a:round/>
            <a:headEnd len="med" w="med" type="none"/>
            <a:tailEnd len="med" w="med" type="none"/>
          </a:ln>
        </p:spPr>
      </p:cxnSp>
      <p:sp>
        <p:nvSpPr>
          <p:cNvPr id="212" name="Google Shape;212;p26"/>
          <p:cNvSpPr txBox="1"/>
          <p:nvPr>
            <p:ph idx="1" type="body"/>
          </p:nvPr>
        </p:nvSpPr>
        <p:spPr>
          <a:xfrm>
            <a:off x="1236600" y="2777000"/>
            <a:ext cx="7602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Conv2d</a:t>
            </a:r>
            <a:endParaRPr sz="900"/>
          </a:p>
        </p:txBody>
      </p:sp>
      <p:pic>
        <p:nvPicPr>
          <p:cNvPr id="198" name="Google Shape;198;p26"/>
          <p:cNvPicPr preferRelativeResize="0"/>
          <p:nvPr/>
        </p:nvPicPr>
        <p:blipFill>
          <a:blip r:embed="rId4">
            <a:alphaModFix/>
          </a:blip>
          <a:stretch>
            <a:fillRect/>
          </a:stretch>
        </p:blipFill>
        <p:spPr>
          <a:xfrm>
            <a:off x="2154647" y="943500"/>
            <a:ext cx="1399375" cy="4038323"/>
          </a:xfrm>
          <a:prstGeom prst="rect">
            <a:avLst/>
          </a:prstGeom>
          <a:noFill/>
          <a:ln>
            <a:noFill/>
          </a:ln>
        </p:spPr>
      </p:pic>
      <p:cxnSp>
        <p:nvCxnSpPr>
          <p:cNvPr id="213" name="Google Shape;213;p26"/>
          <p:cNvCxnSpPr>
            <a:endCxn id="198" idx="1"/>
          </p:cNvCxnSpPr>
          <p:nvPr/>
        </p:nvCxnSpPr>
        <p:spPr>
          <a:xfrm flipH="1" rot="10800000">
            <a:off x="1889747" y="2962662"/>
            <a:ext cx="264900" cy="900"/>
          </a:xfrm>
          <a:prstGeom prst="straightConnector1">
            <a:avLst/>
          </a:prstGeom>
          <a:noFill/>
          <a:ln cap="flat" cmpd="sng" w="9525">
            <a:solidFill>
              <a:schemeClr val="dk2"/>
            </a:solidFill>
            <a:prstDash val="solid"/>
            <a:round/>
            <a:headEnd len="med" w="med" type="none"/>
            <a:tailEnd len="med" w="med" type="none"/>
          </a:ln>
        </p:spPr>
      </p:cxnSp>
      <p:cxnSp>
        <p:nvCxnSpPr>
          <p:cNvPr id="214" name="Google Shape;214;p26"/>
          <p:cNvCxnSpPr>
            <a:stCxn id="193" idx="3"/>
          </p:cNvCxnSpPr>
          <p:nvPr/>
        </p:nvCxnSpPr>
        <p:spPr>
          <a:xfrm>
            <a:off x="1999675" y="556650"/>
            <a:ext cx="369900" cy="734100"/>
          </a:xfrm>
          <a:prstGeom prst="straightConnector1">
            <a:avLst/>
          </a:prstGeom>
          <a:noFill/>
          <a:ln cap="flat" cmpd="sng" w="9525">
            <a:solidFill>
              <a:schemeClr val="lt2"/>
            </a:solidFill>
            <a:prstDash val="solid"/>
            <a:round/>
            <a:headEnd len="med" w="med" type="none"/>
            <a:tailEnd len="med" w="med" type="none"/>
          </a:ln>
        </p:spPr>
      </p:cxnSp>
      <p:sp>
        <p:nvSpPr>
          <p:cNvPr id="215" name="Google Shape;215;p26"/>
          <p:cNvSpPr txBox="1"/>
          <p:nvPr>
            <p:ph idx="1" type="body"/>
          </p:nvPr>
        </p:nvSpPr>
        <p:spPr>
          <a:xfrm>
            <a:off x="4348600" y="772400"/>
            <a:ext cx="7602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Conv2d</a:t>
            </a:r>
            <a:endParaRPr sz="900"/>
          </a:p>
        </p:txBody>
      </p:sp>
      <p:cxnSp>
        <p:nvCxnSpPr>
          <p:cNvPr id="216" name="Google Shape;216;p26"/>
          <p:cNvCxnSpPr>
            <a:stCxn id="215" idx="3"/>
          </p:cNvCxnSpPr>
          <p:nvPr/>
        </p:nvCxnSpPr>
        <p:spPr>
          <a:xfrm>
            <a:off x="5108800" y="954950"/>
            <a:ext cx="296100" cy="15000"/>
          </a:xfrm>
          <a:prstGeom prst="straightConnector1">
            <a:avLst/>
          </a:prstGeom>
          <a:noFill/>
          <a:ln cap="flat" cmpd="sng" w="9525">
            <a:solidFill>
              <a:schemeClr val="dk1"/>
            </a:solidFill>
            <a:prstDash val="solid"/>
            <a:round/>
            <a:headEnd len="med" w="med" type="none"/>
            <a:tailEnd len="med" w="med" type="none"/>
          </a:ln>
        </p:spPr>
      </p:cxnSp>
      <p:cxnSp>
        <p:nvCxnSpPr>
          <p:cNvPr id="217" name="Google Shape;217;p26"/>
          <p:cNvCxnSpPr>
            <a:stCxn id="215" idx="3"/>
          </p:cNvCxnSpPr>
          <p:nvPr/>
        </p:nvCxnSpPr>
        <p:spPr>
          <a:xfrm>
            <a:off x="5108800" y="954950"/>
            <a:ext cx="380400" cy="226200"/>
          </a:xfrm>
          <a:prstGeom prst="straightConnector1">
            <a:avLst/>
          </a:prstGeom>
          <a:noFill/>
          <a:ln cap="flat" cmpd="sng" w="9525">
            <a:solidFill>
              <a:schemeClr val="lt2"/>
            </a:solidFill>
            <a:prstDash val="solid"/>
            <a:round/>
            <a:headEnd len="med" w="med" type="none"/>
            <a:tailEnd len="med" w="med" type="none"/>
          </a:ln>
        </p:spPr>
      </p:cxnSp>
      <p:cxnSp>
        <p:nvCxnSpPr>
          <p:cNvPr id="218" name="Google Shape;218;p26"/>
          <p:cNvCxnSpPr/>
          <p:nvPr/>
        </p:nvCxnSpPr>
        <p:spPr>
          <a:xfrm>
            <a:off x="5108800" y="954950"/>
            <a:ext cx="405900" cy="757500"/>
          </a:xfrm>
          <a:prstGeom prst="straightConnector1">
            <a:avLst/>
          </a:prstGeom>
          <a:noFill/>
          <a:ln cap="flat" cmpd="sng" w="9525">
            <a:solidFill>
              <a:schemeClr val="lt2"/>
            </a:solidFill>
            <a:prstDash val="solid"/>
            <a:round/>
            <a:headEnd len="med" w="med" type="none"/>
            <a:tailEnd len="med" w="med" type="none"/>
          </a:ln>
        </p:spPr>
      </p:cxnSp>
      <p:cxnSp>
        <p:nvCxnSpPr>
          <p:cNvPr id="219" name="Google Shape;219;p26"/>
          <p:cNvCxnSpPr/>
          <p:nvPr/>
        </p:nvCxnSpPr>
        <p:spPr>
          <a:xfrm>
            <a:off x="5108800" y="954950"/>
            <a:ext cx="422700" cy="2427000"/>
          </a:xfrm>
          <a:prstGeom prst="straightConnector1">
            <a:avLst/>
          </a:prstGeom>
          <a:noFill/>
          <a:ln cap="flat" cmpd="sng" w="9525">
            <a:solidFill>
              <a:schemeClr val="lt2"/>
            </a:solidFill>
            <a:prstDash val="solid"/>
            <a:round/>
            <a:headEnd len="med" w="med" type="none"/>
            <a:tailEnd len="med" w="med" type="none"/>
          </a:ln>
        </p:spPr>
      </p:cxnSp>
      <p:sp>
        <p:nvSpPr>
          <p:cNvPr id="220" name="Google Shape;220;p26"/>
          <p:cNvSpPr txBox="1"/>
          <p:nvPr>
            <p:ph idx="1" type="body"/>
          </p:nvPr>
        </p:nvSpPr>
        <p:spPr>
          <a:xfrm>
            <a:off x="6818100" y="4777850"/>
            <a:ext cx="10677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Dense Layer</a:t>
            </a:r>
            <a:endParaRPr sz="900"/>
          </a:p>
        </p:txBody>
      </p:sp>
      <p:cxnSp>
        <p:nvCxnSpPr>
          <p:cNvPr id="221" name="Google Shape;221;p26"/>
          <p:cNvCxnSpPr/>
          <p:nvPr/>
        </p:nvCxnSpPr>
        <p:spPr>
          <a:xfrm flipH="1">
            <a:off x="6357850" y="4948700"/>
            <a:ext cx="527700" cy="23400"/>
          </a:xfrm>
          <a:prstGeom prst="straightConnector1">
            <a:avLst/>
          </a:prstGeom>
          <a:noFill/>
          <a:ln cap="flat" cmpd="sng" w="9525">
            <a:solidFill>
              <a:schemeClr val="dk2"/>
            </a:solidFill>
            <a:prstDash val="solid"/>
            <a:round/>
            <a:headEnd len="med" w="med" type="none"/>
            <a:tailEnd len="med" w="med" type="none"/>
          </a:ln>
        </p:spPr>
      </p:cxnSp>
      <p:sp>
        <p:nvSpPr>
          <p:cNvPr id="222" name="Google Shape;222;p26"/>
          <p:cNvSpPr txBox="1"/>
          <p:nvPr>
            <p:ph idx="1" type="body"/>
          </p:nvPr>
        </p:nvSpPr>
        <p:spPr>
          <a:xfrm>
            <a:off x="6926513" y="4515600"/>
            <a:ext cx="10677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Flatten Layer</a:t>
            </a:r>
            <a:endParaRPr sz="900"/>
          </a:p>
        </p:txBody>
      </p:sp>
      <p:cxnSp>
        <p:nvCxnSpPr>
          <p:cNvPr id="223" name="Google Shape;223;p26"/>
          <p:cNvCxnSpPr/>
          <p:nvPr/>
        </p:nvCxnSpPr>
        <p:spPr>
          <a:xfrm flipH="1">
            <a:off x="6391513" y="4698150"/>
            <a:ext cx="669900" cy="119400"/>
          </a:xfrm>
          <a:prstGeom prst="straightConnector1">
            <a:avLst/>
          </a:prstGeom>
          <a:noFill/>
          <a:ln cap="flat" cmpd="sng" w="9525">
            <a:solidFill>
              <a:schemeClr val="dk2"/>
            </a:solidFill>
            <a:prstDash val="solid"/>
            <a:round/>
            <a:headEnd len="med" w="med" type="none"/>
            <a:tailEnd len="med" w="med" type="none"/>
          </a:ln>
        </p:spPr>
      </p:cxnSp>
      <p:sp>
        <p:nvSpPr>
          <p:cNvPr id="224" name="Google Shape;224;p26"/>
          <p:cNvSpPr txBox="1"/>
          <p:nvPr>
            <p:ph idx="1" type="body"/>
          </p:nvPr>
        </p:nvSpPr>
        <p:spPr>
          <a:xfrm>
            <a:off x="6926513" y="4242000"/>
            <a:ext cx="10677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Dropout</a:t>
            </a:r>
            <a:endParaRPr sz="900"/>
          </a:p>
        </p:txBody>
      </p:sp>
      <p:cxnSp>
        <p:nvCxnSpPr>
          <p:cNvPr id="225" name="Google Shape;225;p26"/>
          <p:cNvCxnSpPr/>
          <p:nvPr/>
        </p:nvCxnSpPr>
        <p:spPr>
          <a:xfrm flipH="1">
            <a:off x="6391575" y="4446550"/>
            <a:ext cx="733500" cy="188400"/>
          </a:xfrm>
          <a:prstGeom prst="straightConnector1">
            <a:avLst/>
          </a:prstGeom>
          <a:noFill/>
          <a:ln cap="flat" cmpd="sng" w="9525">
            <a:solidFill>
              <a:schemeClr val="dk2"/>
            </a:solidFill>
            <a:prstDash val="solid"/>
            <a:round/>
            <a:headEnd len="med" w="med" type="none"/>
            <a:tailEnd len="med" w="med" type="none"/>
          </a:ln>
        </p:spPr>
      </p:cxnSp>
      <p:cxnSp>
        <p:nvCxnSpPr>
          <p:cNvPr id="226" name="Google Shape;226;p26"/>
          <p:cNvCxnSpPr/>
          <p:nvPr/>
        </p:nvCxnSpPr>
        <p:spPr>
          <a:xfrm>
            <a:off x="6416800" y="3923775"/>
            <a:ext cx="730200" cy="522900"/>
          </a:xfrm>
          <a:prstGeom prst="straightConnector1">
            <a:avLst/>
          </a:prstGeom>
          <a:noFill/>
          <a:ln cap="flat" cmpd="sng" w="9525">
            <a:solidFill>
              <a:schemeClr val="lt2"/>
            </a:solidFill>
            <a:prstDash val="solid"/>
            <a:round/>
            <a:headEnd len="med" w="med" type="none"/>
            <a:tailEnd len="med" w="med" type="none"/>
          </a:ln>
        </p:spPr>
      </p:cxnSp>
      <p:cxnSp>
        <p:nvCxnSpPr>
          <p:cNvPr id="227" name="Google Shape;227;p26"/>
          <p:cNvCxnSpPr/>
          <p:nvPr/>
        </p:nvCxnSpPr>
        <p:spPr>
          <a:xfrm>
            <a:off x="6425225" y="3215475"/>
            <a:ext cx="699900" cy="1230900"/>
          </a:xfrm>
          <a:prstGeom prst="straightConnector1">
            <a:avLst/>
          </a:prstGeom>
          <a:noFill/>
          <a:ln cap="flat" cmpd="sng" w="9525">
            <a:solidFill>
              <a:schemeClr val="lt2"/>
            </a:solidFill>
            <a:prstDash val="solid"/>
            <a:round/>
            <a:headEnd len="med" w="med" type="none"/>
            <a:tailEnd len="med" w="med" type="none"/>
          </a:ln>
        </p:spPr>
      </p:cxnSp>
      <p:sp>
        <p:nvSpPr>
          <p:cNvPr id="228" name="Google Shape;228;p26"/>
          <p:cNvSpPr txBox="1"/>
          <p:nvPr>
            <p:ph idx="1" type="body"/>
          </p:nvPr>
        </p:nvSpPr>
        <p:spPr>
          <a:xfrm>
            <a:off x="4348600" y="1686000"/>
            <a:ext cx="7602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Zero padding</a:t>
            </a:r>
            <a:endParaRPr sz="900"/>
          </a:p>
        </p:txBody>
      </p:sp>
      <p:sp>
        <p:nvSpPr>
          <p:cNvPr id="229" name="Google Shape;229;p26"/>
          <p:cNvSpPr txBox="1"/>
          <p:nvPr>
            <p:ph idx="1" type="body"/>
          </p:nvPr>
        </p:nvSpPr>
        <p:spPr>
          <a:xfrm>
            <a:off x="4467275" y="3822600"/>
            <a:ext cx="7602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Leaky ReLu</a:t>
            </a:r>
            <a:endParaRPr sz="900"/>
          </a:p>
        </p:txBody>
      </p:sp>
      <p:cxnSp>
        <p:nvCxnSpPr>
          <p:cNvPr id="230" name="Google Shape;230;p26"/>
          <p:cNvCxnSpPr/>
          <p:nvPr/>
        </p:nvCxnSpPr>
        <p:spPr>
          <a:xfrm>
            <a:off x="5058825" y="1861050"/>
            <a:ext cx="363000" cy="30600"/>
          </a:xfrm>
          <a:prstGeom prst="straightConnector1">
            <a:avLst/>
          </a:prstGeom>
          <a:noFill/>
          <a:ln cap="flat" cmpd="sng" w="9525">
            <a:solidFill>
              <a:schemeClr val="dk1"/>
            </a:solidFill>
            <a:prstDash val="solid"/>
            <a:round/>
            <a:headEnd len="med" w="med" type="none"/>
            <a:tailEnd len="med" w="med" type="none"/>
          </a:ln>
        </p:spPr>
      </p:cxnSp>
      <p:sp>
        <p:nvSpPr>
          <p:cNvPr id="231" name="Google Shape;231;p26"/>
          <p:cNvSpPr txBox="1"/>
          <p:nvPr>
            <p:ph idx="1" type="body"/>
          </p:nvPr>
        </p:nvSpPr>
        <p:spPr>
          <a:xfrm>
            <a:off x="7079750" y="1896950"/>
            <a:ext cx="1399500" cy="365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900"/>
              <a:t>Batch Normalization</a:t>
            </a:r>
            <a:endParaRPr sz="900"/>
          </a:p>
        </p:txBody>
      </p:sp>
      <p:cxnSp>
        <p:nvCxnSpPr>
          <p:cNvPr id="232" name="Google Shape;232;p26"/>
          <p:cNvCxnSpPr>
            <a:endCxn id="231" idx="1"/>
          </p:cNvCxnSpPr>
          <p:nvPr/>
        </p:nvCxnSpPr>
        <p:spPr>
          <a:xfrm flipH="1" rot="10800000">
            <a:off x="6534950" y="2079500"/>
            <a:ext cx="544800" cy="31500"/>
          </a:xfrm>
          <a:prstGeom prst="straightConnector1">
            <a:avLst/>
          </a:prstGeom>
          <a:noFill/>
          <a:ln cap="flat" cmpd="sng" w="9525">
            <a:solidFill>
              <a:schemeClr val="dk1"/>
            </a:solidFill>
            <a:prstDash val="solid"/>
            <a:round/>
            <a:headEnd len="med" w="med" type="none"/>
            <a:tailEnd len="med" w="med" type="none"/>
          </a:ln>
        </p:spPr>
      </p:cxnSp>
      <p:cxnSp>
        <p:nvCxnSpPr>
          <p:cNvPr id="233" name="Google Shape;233;p26"/>
          <p:cNvCxnSpPr/>
          <p:nvPr/>
        </p:nvCxnSpPr>
        <p:spPr>
          <a:xfrm>
            <a:off x="6408375" y="2490325"/>
            <a:ext cx="744300" cy="1969200"/>
          </a:xfrm>
          <a:prstGeom prst="straightConnector1">
            <a:avLst/>
          </a:prstGeom>
          <a:noFill/>
          <a:ln cap="flat" cmpd="sng" w="9525">
            <a:solidFill>
              <a:schemeClr val="lt2"/>
            </a:solidFill>
            <a:prstDash val="solid"/>
            <a:round/>
            <a:headEnd len="med" w="med" type="none"/>
            <a:tailEnd len="med" w="med" type="none"/>
          </a:ln>
        </p:spPr>
      </p:cxnSp>
      <p:cxnSp>
        <p:nvCxnSpPr>
          <p:cNvPr id="234" name="Google Shape;234;p26"/>
          <p:cNvCxnSpPr>
            <a:endCxn id="229" idx="0"/>
          </p:cNvCxnSpPr>
          <p:nvPr/>
        </p:nvCxnSpPr>
        <p:spPr>
          <a:xfrm flipH="1">
            <a:off x="4847375" y="2304900"/>
            <a:ext cx="582900" cy="1517700"/>
          </a:xfrm>
          <a:prstGeom prst="straightConnector1">
            <a:avLst/>
          </a:prstGeom>
          <a:noFill/>
          <a:ln cap="flat" cmpd="sng" w="9525">
            <a:solidFill>
              <a:schemeClr val="dk1"/>
            </a:solidFill>
            <a:prstDash val="solid"/>
            <a:round/>
            <a:headEnd len="med" w="med" type="none"/>
            <a:tailEnd len="med" w="med" type="none"/>
          </a:ln>
        </p:spPr>
      </p:cxnSp>
      <p:cxnSp>
        <p:nvCxnSpPr>
          <p:cNvPr id="235" name="Google Shape;235;p26"/>
          <p:cNvCxnSpPr/>
          <p:nvPr/>
        </p:nvCxnSpPr>
        <p:spPr>
          <a:xfrm flipH="1" rot="10800000">
            <a:off x="5108800" y="3755100"/>
            <a:ext cx="363600" cy="329100"/>
          </a:xfrm>
          <a:prstGeom prst="straightConnector1">
            <a:avLst/>
          </a:prstGeom>
          <a:noFill/>
          <a:ln cap="flat" cmpd="sng" w="9525">
            <a:solidFill>
              <a:schemeClr val="lt2"/>
            </a:solidFill>
            <a:prstDash val="solid"/>
            <a:round/>
            <a:headEnd len="med" w="med" type="none"/>
            <a:tailEnd len="med" w="med" type="none"/>
          </a:ln>
        </p:spPr>
      </p:cxnSp>
      <p:cxnSp>
        <p:nvCxnSpPr>
          <p:cNvPr id="236" name="Google Shape;236;p26"/>
          <p:cNvCxnSpPr/>
          <p:nvPr/>
        </p:nvCxnSpPr>
        <p:spPr>
          <a:xfrm flipH="1">
            <a:off x="6475775" y="2102050"/>
            <a:ext cx="610500" cy="1425300"/>
          </a:xfrm>
          <a:prstGeom prst="straightConnector1">
            <a:avLst/>
          </a:prstGeom>
          <a:noFill/>
          <a:ln cap="flat" cmpd="sng" w="9525">
            <a:solidFill>
              <a:schemeClr val="lt2"/>
            </a:solidFill>
            <a:prstDash val="solid"/>
            <a:round/>
            <a:headEnd len="med" w="med" type="none"/>
            <a:tailEnd len="med" w="med" type="none"/>
          </a:ln>
        </p:spPr>
      </p:cxnSp>
      <p:cxnSp>
        <p:nvCxnSpPr>
          <p:cNvPr id="237" name="Google Shape;237;p26"/>
          <p:cNvCxnSpPr/>
          <p:nvPr/>
        </p:nvCxnSpPr>
        <p:spPr>
          <a:xfrm flipH="1">
            <a:off x="6492675" y="2108175"/>
            <a:ext cx="586500" cy="2161200"/>
          </a:xfrm>
          <a:prstGeom prst="straightConnector1">
            <a:avLst/>
          </a:prstGeom>
          <a:noFill/>
          <a:ln cap="flat" cmpd="sng" w="9525">
            <a:solidFill>
              <a:schemeClr val="lt2"/>
            </a:solidFill>
            <a:prstDash val="solid"/>
            <a:round/>
            <a:headEnd len="med" w="med" type="none"/>
            <a:tailEnd len="med" w="med" type="none"/>
          </a:ln>
        </p:spPr>
      </p:cxnSp>
      <p:cxnSp>
        <p:nvCxnSpPr>
          <p:cNvPr id="238" name="Google Shape;238;p26"/>
          <p:cNvCxnSpPr/>
          <p:nvPr/>
        </p:nvCxnSpPr>
        <p:spPr>
          <a:xfrm>
            <a:off x="5101400" y="4109275"/>
            <a:ext cx="362400" cy="3456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42" name="Shape 242"/>
        <p:cNvGrpSpPr/>
        <p:nvPr/>
      </p:nvGrpSpPr>
      <p:grpSpPr>
        <a:xfrm>
          <a:off x="0" y="0"/>
          <a:ext cx="0" cy="0"/>
          <a:chOff x="0" y="0"/>
          <a:chExt cx="0" cy="0"/>
        </a:xfrm>
      </p:grpSpPr>
      <p:sp>
        <p:nvSpPr>
          <p:cNvPr id="243" name="Google Shape;243;p27"/>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Training GANs</a:t>
            </a:r>
            <a:endParaRPr sz="1200">
              <a:solidFill>
                <a:schemeClr val="dk1"/>
              </a:solidFill>
              <a:latin typeface="Roboto"/>
              <a:ea typeface="Roboto"/>
              <a:cs typeface="Roboto"/>
              <a:sym typeface="Roboto"/>
            </a:endParaRPr>
          </a:p>
        </p:txBody>
      </p:sp>
      <p:sp>
        <p:nvSpPr>
          <p:cNvPr id="244" name="Google Shape;244;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5" name="Google Shape;245;p27"/>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246" name="Google Shape;246;p27"/>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sp>
        <p:nvSpPr>
          <p:cNvPr id="247" name="Google Shape;247;p27"/>
          <p:cNvSpPr txBox="1"/>
          <p:nvPr>
            <p:ph idx="1" type="body"/>
          </p:nvPr>
        </p:nvSpPr>
        <p:spPr>
          <a:xfrm>
            <a:off x="311700" y="1000075"/>
            <a:ext cx="4609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It's a balancing act! If the discriminator gets "too good", then the generator struggles to converge on accurate solutions.</a:t>
            </a:r>
            <a:endParaRPr b="1"/>
          </a:p>
          <a:p>
            <a:pPr indent="0" lvl="0" marL="0" rtl="0" algn="l">
              <a:spcBef>
                <a:spcPts val="1600"/>
              </a:spcBef>
              <a:spcAft>
                <a:spcPts val="0"/>
              </a:spcAft>
              <a:buNone/>
            </a:pPr>
            <a:r>
              <a:rPr b="1" lang="en"/>
              <a:t>Our best success came from:</a:t>
            </a:r>
            <a:endParaRPr b="1"/>
          </a:p>
          <a:p>
            <a:pPr indent="-317500" lvl="0" marL="457200" rtl="0" algn="l">
              <a:spcBef>
                <a:spcPts val="1600"/>
              </a:spcBef>
              <a:spcAft>
                <a:spcPts val="0"/>
              </a:spcAft>
              <a:buSzPts val="1400"/>
              <a:buChar char="●"/>
            </a:pPr>
            <a:r>
              <a:rPr b="1" lang="en"/>
              <a:t>Smaller batch sizes and tuning optimizer values</a:t>
            </a:r>
            <a:endParaRPr b="1"/>
          </a:p>
          <a:p>
            <a:pPr indent="-317500" lvl="0" marL="457200" rtl="0" algn="l">
              <a:spcBef>
                <a:spcPts val="0"/>
              </a:spcBef>
              <a:spcAft>
                <a:spcPts val="0"/>
              </a:spcAft>
              <a:buSzPts val="1400"/>
              <a:buChar char="●"/>
            </a:pPr>
            <a:r>
              <a:rPr b="1" lang="en"/>
              <a:t>Training the final generator model against multiple discriminators</a:t>
            </a:r>
            <a:endParaRPr b="1"/>
          </a:p>
          <a:p>
            <a:pPr indent="-317500" lvl="0" marL="457200" rtl="0" algn="l">
              <a:spcBef>
                <a:spcPts val="0"/>
              </a:spcBef>
              <a:spcAft>
                <a:spcPts val="0"/>
              </a:spcAft>
              <a:buSzPts val="1400"/>
              <a:buChar char="●"/>
            </a:pPr>
            <a:r>
              <a:rPr b="1" lang="en"/>
              <a:t>Time! Early results were quite poor, and it took more than 14 hours to train the final model. </a:t>
            </a:r>
            <a:endParaRPr b="1"/>
          </a:p>
          <a:p>
            <a:pPr indent="0" lvl="0" marL="0" rtl="0" algn="l">
              <a:spcBef>
                <a:spcPts val="1600"/>
              </a:spcBef>
              <a:spcAft>
                <a:spcPts val="1600"/>
              </a:spcAft>
              <a:buNone/>
            </a:pPr>
            <a:r>
              <a:t/>
            </a:r>
            <a:endParaRPr b="1"/>
          </a:p>
        </p:txBody>
      </p:sp>
      <p:pic>
        <p:nvPicPr>
          <p:cNvPr id="248" name="Google Shape;248;p27"/>
          <p:cNvPicPr preferRelativeResize="0"/>
          <p:nvPr/>
        </p:nvPicPr>
        <p:blipFill>
          <a:blip r:embed="rId3">
            <a:alphaModFix/>
          </a:blip>
          <a:stretch>
            <a:fillRect/>
          </a:stretch>
        </p:blipFill>
        <p:spPr>
          <a:xfrm>
            <a:off x="5222700" y="1381074"/>
            <a:ext cx="3555474" cy="990150"/>
          </a:xfrm>
          <a:prstGeom prst="rect">
            <a:avLst/>
          </a:prstGeom>
          <a:noFill/>
          <a:ln>
            <a:noFill/>
          </a:ln>
        </p:spPr>
      </p:pic>
      <p:sp>
        <p:nvSpPr>
          <p:cNvPr id="249" name="Google Shape;249;p27"/>
          <p:cNvSpPr txBox="1"/>
          <p:nvPr/>
        </p:nvSpPr>
        <p:spPr>
          <a:xfrm>
            <a:off x="5762188" y="2371225"/>
            <a:ext cx="24765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800"/>
              <a:t>Generator being badly outperformed</a:t>
            </a:r>
            <a:endParaRPr i="1" sz="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53" name="Shape 253"/>
        <p:cNvGrpSpPr/>
        <p:nvPr/>
      </p:nvGrpSpPr>
      <p:grpSpPr>
        <a:xfrm>
          <a:off x="0" y="0"/>
          <a:ext cx="0" cy="0"/>
          <a:chOff x="0" y="0"/>
          <a:chExt cx="0" cy="0"/>
        </a:xfrm>
      </p:grpSpPr>
      <p:sp>
        <p:nvSpPr>
          <p:cNvPr id="254" name="Google Shape;254;p28"/>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Generator Results</a:t>
            </a:r>
            <a:endParaRPr sz="1200">
              <a:solidFill>
                <a:schemeClr val="dk1"/>
              </a:solidFill>
              <a:latin typeface="Roboto"/>
              <a:ea typeface="Roboto"/>
              <a:cs typeface="Roboto"/>
              <a:sym typeface="Roboto"/>
            </a:endParaRPr>
          </a:p>
        </p:txBody>
      </p:sp>
      <p:sp>
        <p:nvSpPr>
          <p:cNvPr id="255" name="Google Shape;255;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6" name="Google Shape;256;p28"/>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257" name="Google Shape;257;p28"/>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pic>
        <p:nvPicPr>
          <p:cNvPr id="258" name="Google Shape;258;p28"/>
          <p:cNvPicPr preferRelativeResize="0"/>
          <p:nvPr/>
        </p:nvPicPr>
        <p:blipFill rotWithShape="1">
          <a:blip r:embed="rId3">
            <a:alphaModFix/>
          </a:blip>
          <a:srcRect b="10509" l="12806" r="13847" t="6605"/>
          <a:stretch/>
        </p:blipFill>
        <p:spPr>
          <a:xfrm>
            <a:off x="6978700" y="1438088"/>
            <a:ext cx="857250" cy="908817"/>
          </a:xfrm>
          <a:prstGeom prst="rect">
            <a:avLst/>
          </a:prstGeom>
          <a:noFill/>
          <a:ln>
            <a:noFill/>
          </a:ln>
        </p:spPr>
      </p:pic>
      <p:pic>
        <p:nvPicPr>
          <p:cNvPr id="259" name="Google Shape;259;p28"/>
          <p:cNvPicPr preferRelativeResize="0"/>
          <p:nvPr/>
        </p:nvPicPr>
        <p:blipFill>
          <a:blip r:embed="rId4">
            <a:alphaModFix/>
          </a:blip>
          <a:stretch>
            <a:fillRect/>
          </a:stretch>
        </p:blipFill>
        <p:spPr>
          <a:xfrm>
            <a:off x="5464150" y="1425775"/>
            <a:ext cx="857250" cy="933450"/>
          </a:xfrm>
          <a:prstGeom prst="rect">
            <a:avLst/>
          </a:prstGeom>
          <a:noFill/>
          <a:ln>
            <a:noFill/>
          </a:ln>
        </p:spPr>
      </p:pic>
      <p:sp>
        <p:nvSpPr>
          <p:cNvPr id="260" name="Google Shape;260;p28"/>
          <p:cNvSpPr txBox="1"/>
          <p:nvPr/>
        </p:nvSpPr>
        <p:spPr>
          <a:xfrm>
            <a:off x="5464150" y="822500"/>
            <a:ext cx="2295600" cy="615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t>Side by side comparison</a:t>
            </a:r>
            <a:endParaRPr/>
          </a:p>
          <a:p>
            <a:pPr indent="0" lvl="0" marL="0" rtl="0" algn="l">
              <a:spcBef>
                <a:spcPts val="1000"/>
              </a:spcBef>
              <a:spcAft>
                <a:spcPts val="0"/>
              </a:spcAft>
              <a:buNone/>
            </a:pPr>
            <a:r>
              <a:rPr b="1" i="1" lang="en" sz="800">
                <a:latin typeface="Roboto"/>
                <a:ea typeface="Roboto"/>
                <a:cs typeface="Roboto"/>
                <a:sym typeface="Roboto"/>
              </a:rPr>
              <a:t>Data Examples                      	           Generator</a:t>
            </a:r>
            <a:endParaRPr b="1" i="1" sz="800">
              <a:latin typeface="Roboto"/>
              <a:ea typeface="Roboto"/>
              <a:cs typeface="Roboto"/>
              <a:sym typeface="Roboto"/>
            </a:endParaRPr>
          </a:p>
        </p:txBody>
      </p:sp>
      <p:pic>
        <p:nvPicPr>
          <p:cNvPr id="261" name="Google Shape;261;p28"/>
          <p:cNvPicPr preferRelativeResize="0"/>
          <p:nvPr/>
        </p:nvPicPr>
        <p:blipFill>
          <a:blip r:embed="rId5">
            <a:alphaModFix/>
          </a:blip>
          <a:stretch>
            <a:fillRect/>
          </a:stretch>
        </p:blipFill>
        <p:spPr>
          <a:xfrm>
            <a:off x="6958550" y="2564301"/>
            <a:ext cx="897550" cy="915140"/>
          </a:xfrm>
          <a:prstGeom prst="rect">
            <a:avLst/>
          </a:prstGeom>
          <a:noFill/>
          <a:ln>
            <a:noFill/>
          </a:ln>
        </p:spPr>
      </p:pic>
      <p:pic>
        <p:nvPicPr>
          <p:cNvPr id="262" name="Google Shape;262;p28"/>
          <p:cNvPicPr preferRelativeResize="0"/>
          <p:nvPr/>
        </p:nvPicPr>
        <p:blipFill>
          <a:blip r:embed="rId6">
            <a:alphaModFix/>
          </a:blip>
          <a:stretch>
            <a:fillRect/>
          </a:stretch>
        </p:blipFill>
        <p:spPr>
          <a:xfrm>
            <a:off x="5444000" y="2555150"/>
            <a:ext cx="897548" cy="933450"/>
          </a:xfrm>
          <a:prstGeom prst="rect">
            <a:avLst/>
          </a:prstGeom>
          <a:noFill/>
          <a:ln>
            <a:noFill/>
          </a:ln>
        </p:spPr>
      </p:pic>
      <p:pic>
        <p:nvPicPr>
          <p:cNvPr id="263" name="Google Shape;263;p28"/>
          <p:cNvPicPr preferRelativeResize="0"/>
          <p:nvPr/>
        </p:nvPicPr>
        <p:blipFill>
          <a:blip r:embed="rId7">
            <a:alphaModFix/>
          </a:blip>
          <a:stretch>
            <a:fillRect/>
          </a:stretch>
        </p:blipFill>
        <p:spPr>
          <a:xfrm>
            <a:off x="6958550" y="3696843"/>
            <a:ext cx="897550" cy="915682"/>
          </a:xfrm>
          <a:prstGeom prst="rect">
            <a:avLst/>
          </a:prstGeom>
          <a:noFill/>
          <a:ln>
            <a:noFill/>
          </a:ln>
        </p:spPr>
      </p:pic>
      <p:pic>
        <p:nvPicPr>
          <p:cNvPr id="264" name="Google Shape;264;p28"/>
          <p:cNvPicPr preferRelativeResize="0"/>
          <p:nvPr/>
        </p:nvPicPr>
        <p:blipFill>
          <a:blip r:embed="rId8">
            <a:alphaModFix/>
          </a:blip>
          <a:stretch>
            <a:fillRect/>
          </a:stretch>
        </p:blipFill>
        <p:spPr>
          <a:xfrm>
            <a:off x="5444000" y="3684518"/>
            <a:ext cx="897550" cy="957382"/>
          </a:xfrm>
          <a:prstGeom prst="rect">
            <a:avLst/>
          </a:prstGeom>
          <a:noFill/>
          <a:ln>
            <a:noFill/>
          </a:ln>
        </p:spPr>
      </p:pic>
      <p:pic>
        <p:nvPicPr>
          <p:cNvPr id="265" name="Google Shape;265;p28"/>
          <p:cNvPicPr preferRelativeResize="0"/>
          <p:nvPr/>
        </p:nvPicPr>
        <p:blipFill>
          <a:blip r:embed="rId9">
            <a:alphaModFix/>
          </a:blip>
          <a:stretch>
            <a:fillRect/>
          </a:stretch>
        </p:blipFill>
        <p:spPr>
          <a:xfrm>
            <a:off x="350300" y="2982050"/>
            <a:ext cx="3922700" cy="1586825"/>
          </a:xfrm>
          <a:prstGeom prst="rect">
            <a:avLst/>
          </a:prstGeom>
          <a:noFill/>
          <a:ln>
            <a:noFill/>
          </a:ln>
        </p:spPr>
      </p:pic>
      <p:pic>
        <p:nvPicPr>
          <p:cNvPr id="266" name="Google Shape;266;p28"/>
          <p:cNvPicPr preferRelativeResize="0"/>
          <p:nvPr/>
        </p:nvPicPr>
        <p:blipFill>
          <a:blip r:embed="rId10">
            <a:alphaModFix/>
          </a:blip>
          <a:stretch>
            <a:fillRect/>
          </a:stretch>
        </p:blipFill>
        <p:spPr>
          <a:xfrm>
            <a:off x="387900" y="1051100"/>
            <a:ext cx="3801304" cy="1509925"/>
          </a:xfrm>
          <a:prstGeom prst="rect">
            <a:avLst/>
          </a:prstGeom>
          <a:noFill/>
          <a:ln>
            <a:noFill/>
          </a:ln>
        </p:spPr>
      </p:pic>
      <p:sp>
        <p:nvSpPr>
          <p:cNvPr id="267" name="Google Shape;267;p28"/>
          <p:cNvSpPr txBox="1"/>
          <p:nvPr/>
        </p:nvSpPr>
        <p:spPr>
          <a:xfrm>
            <a:off x="387900" y="822500"/>
            <a:ext cx="219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t>500 epochs</a:t>
            </a:r>
            <a:endParaRPr i="1"/>
          </a:p>
        </p:txBody>
      </p:sp>
      <p:sp>
        <p:nvSpPr>
          <p:cNvPr id="268" name="Google Shape;268;p28"/>
          <p:cNvSpPr txBox="1"/>
          <p:nvPr/>
        </p:nvSpPr>
        <p:spPr>
          <a:xfrm>
            <a:off x="387900" y="2675125"/>
            <a:ext cx="219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t>~10,0</a:t>
            </a:r>
            <a:r>
              <a:rPr i="1" lang="en"/>
              <a:t>00 epochs</a:t>
            </a:r>
            <a:endParaRPr i="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72" name="Shape 272"/>
        <p:cNvGrpSpPr/>
        <p:nvPr/>
      </p:nvGrpSpPr>
      <p:grpSpPr>
        <a:xfrm>
          <a:off x="0" y="0"/>
          <a:ext cx="0" cy="0"/>
          <a:chOff x="0" y="0"/>
          <a:chExt cx="0" cy="0"/>
        </a:xfrm>
      </p:grpSpPr>
      <p:sp>
        <p:nvSpPr>
          <p:cNvPr id="273" name="Google Shape;273;p29"/>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Vector Interpolation Using GAN</a:t>
            </a:r>
            <a:endParaRPr sz="1200">
              <a:solidFill>
                <a:schemeClr val="dk1"/>
              </a:solidFill>
              <a:latin typeface="Roboto"/>
              <a:ea typeface="Roboto"/>
              <a:cs typeface="Roboto"/>
              <a:sym typeface="Roboto"/>
            </a:endParaRPr>
          </a:p>
        </p:txBody>
      </p:sp>
      <p:sp>
        <p:nvSpPr>
          <p:cNvPr id="274" name="Google Shape;274;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5" name="Google Shape;275;p29"/>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276" name="Google Shape;276;p29"/>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pic>
        <p:nvPicPr>
          <p:cNvPr id="277" name="Google Shape;277;p29"/>
          <p:cNvPicPr preferRelativeResize="0"/>
          <p:nvPr/>
        </p:nvPicPr>
        <p:blipFill>
          <a:blip r:embed="rId3">
            <a:alphaModFix/>
          </a:blip>
          <a:stretch>
            <a:fillRect/>
          </a:stretch>
        </p:blipFill>
        <p:spPr>
          <a:xfrm>
            <a:off x="146975" y="2945203"/>
            <a:ext cx="8839204" cy="526554"/>
          </a:xfrm>
          <a:prstGeom prst="rect">
            <a:avLst/>
          </a:prstGeom>
          <a:noFill/>
          <a:ln>
            <a:noFill/>
          </a:ln>
        </p:spPr>
      </p:pic>
      <p:pic>
        <p:nvPicPr>
          <p:cNvPr id="278" name="Google Shape;278;p29"/>
          <p:cNvPicPr preferRelativeResize="0"/>
          <p:nvPr/>
        </p:nvPicPr>
        <p:blipFill>
          <a:blip r:embed="rId4">
            <a:alphaModFix/>
          </a:blip>
          <a:stretch>
            <a:fillRect/>
          </a:stretch>
        </p:blipFill>
        <p:spPr>
          <a:xfrm>
            <a:off x="146975" y="3498600"/>
            <a:ext cx="8839204" cy="487710"/>
          </a:xfrm>
          <a:prstGeom prst="rect">
            <a:avLst/>
          </a:prstGeom>
          <a:noFill/>
          <a:ln>
            <a:noFill/>
          </a:ln>
        </p:spPr>
      </p:pic>
      <p:pic>
        <p:nvPicPr>
          <p:cNvPr id="279" name="Google Shape;279;p29"/>
          <p:cNvPicPr preferRelativeResize="0"/>
          <p:nvPr/>
        </p:nvPicPr>
        <p:blipFill>
          <a:blip r:embed="rId5">
            <a:alphaModFix/>
          </a:blip>
          <a:stretch>
            <a:fillRect/>
          </a:stretch>
        </p:blipFill>
        <p:spPr>
          <a:xfrm>
            <a:off x="146975" y="4066000"/>
            <a:ext cx="8839204" cy="552450"/>
          </a:xfrm>
          <a:prstGeom prst="rect">
            <a:avLst/>
          </a:prstGeom>
          <a:noFill/>
          <a:ln>
            <a:noFill/>
          </a:ln>
        </p:spPr>
      </p:pic>
      <p:pic>
        <p:nvPicPr>
          <p:cNvPr id="280" name="Google Shape;280;p29"/>
          <p:cNvPicPr preferRelativeResize="0"/>
          <p:nvPr/>
        </p:nvPicPr>
        <p:blipFill>
          <a:blip r:embed="rId6">
            <a:alphaModFix/>
          </a:blip>
          <a:stretch>
            <a:fillRect/>
          </a:stretch>
        </p:blipFill>
        <p:spPr>
          <a:xfrm>
            <a:off x="5916075" y="214200"/>
            <a:ext cx="2847325" cy="2294100"/>
          </a:xfrm>
          <a:prstGeom prst="rect">
            <a:avLst/>
          </a:prstGeom>
          <a:noFill/>
          <a:ln>
            <a:noFill/>
          </a:ln>
        </p:spPr>
      </p:pic>
      <p:sp>
        <p:nvSpPr>
          <p:cNvPr id="281" name="Google Shape;281;p29"/>
          <p:cNvSpPr txBox="1"/>
          <p:nvPr/>
        </p:nvSpPr>
        <p:spPr>
          <a:xfrm>
            <a:off x="313175" y="943500"/>
            <a:ext cx="5111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t>While training the GAN, the Generator learns to map certain features of the faces in some distinct area in the latent space. If we generate two random points latent in the space and interpolate ‘n’ linear points between them, we can see a </a:t>
            </a:r>
            <a:r>
              <a:rPr lang="en" sz="1600"/>
              <a:t>gradual</a:t>
            </a:r>
            <a:r>
              <a:rPr lang="en" sz="1600"/>
              <a:t> change in some particular features in the image.</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85" name="Shape 285"/>
        <p:cNvGrpSpPr/>
        <p:nvPr/>
      </p:nvGrpSpPr>
      <p:grpSpPr>
        <a:xfrm>
          <a:off x="0" y="0"/>
          <a:ext cx="0" cy="0"/>
          <a:chOff x="0" y="0"/>
          <a:chExt cx="0" cy="0"/>
        </a:xfrm>
      </p:grpSpPr>
      <p:sp>
        <p:nvSpPr>
          <p:cNvPr id="286" name="Google Shape;286;p30"/>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Vector Arithmetic in Latent Space </a:t>
            </a:r>
            <a:endParaRPr sz="1200">
              <a:solidFill>
                <a:schemeClr val="dk1"/>
              </a:solidFill>
              <a:latin typeface="Roboto"/>
              <a:ea typeface="Roboto"/>
              <a:cs typeface="Roboto"/>
              <a:sym typeface="Roboto"/>
            </a:endParaRPr>
          </a:p>
        </p:txBody>
      </p:sp>
      <p:sp>
        <p:nvSpPr>
          <p:cNvPr id="287" name="Google Shape;287;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88" name="Google Shape;288;p30"/>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289" name="Google Shape;289;p30"/>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pic>
        <p:nvPicPr>
          <p:cNvPr id="290" name="Google Shape;290;p30"/>
          <p:cNvPicPr preferRelativeResize="0"/>
          <p:nvPr/>
        </p:nvPicPr>
        <p:blipFill>
          <a:blip r:embed="rId3">
            <a:alphaModFix/>
          </a:blip>
          <a:stretch>
            <a:fillRect/>
          </a:stretch>
        </p:blipFill>
        <p:spPr>
          <a:xfrm>
            <a:off x="297176" y="792175"/>
            <a:ext cx="3614475" cy="1876700"/>
          </a:xfrm>
          <a:prstGeom prst="rect">
            <a:avLst/>
          </a:prstGeom>
          <a:noFill/>
          <a:ln>
            <a:noFill/>
          </a:ln>
        </p:spPr>
      </p:pic>
      <p:pic>
        <p:nvPicPr>
          <p:cNvPr id="291" name="Google Shape;291;p30"/>
          <p:cNvPicPr preferRelativeResize="0"/>
          <p:nvPr/>
        </p:nvPicPr>
        <p:blipFill>
          <a:blip r:embed="rId4">
            <a:alphaModFix/>
          </a:blip>
          <a:stretch>
            <a:fillRect/>
          </a:stretch>
        </p:blipFill>
        <p:spPr>
          <a:xfrm>
            <a:off x="4242737" y="792163"/>
            <a:ext cx="4778425" cy="1876700"/>
          </a:xfrm>
          <a:prstGeom prst="rect">
            <a:avLst/>
          </a:prstGeom>
          <a:noFill/>
          <a:ln>
            <a:noFill/>
          </a:ln>
        </p:spPr>
      </p:pic>
      <p:pic>
        <p:nvPicPr>
          <p:cNvPr id="292" name="Google Shape;292;p30"/>
          <p:cNvPicPr preferRelativeResize="0"/>
          <p:nvPr/>
        </p:nvPicPr>
        <p:blipFill>
          <a:blip r:embed="rId5">
            <a:alphaModFix/>
          </a:blip>
          <a:stretch>
            <a:fillRect/>
          </a:stretch>
        </p:blipFill>
        <p:spPr>
          <a:xfrm>
            <a:off x="937050" y="3520675"/>
            <a:ext cx="1273950" cy="1257175"/>
          </a:xfrm>
          <a:prstGeom prst="rect">
            <a:avLst/>
          </a:prstGeom>
          <a:noFill/>
          <a:ln>
            <a:noFill/>
          </a:ln>
        </p:spPr>
      </p:pic>
      <p:sp>
        <p:nvSpPr>
          <p:cNvPr id="293" name="Google Shape;293;p30"/>
          <p:cNvSpPr/>
          <p:nvPr/>
        </p:nvSpPr>
        <p:spPr>
          <a:xfrm>
            <a:off x="2298300" y="3740725"/>
            <a:ext cx="662700" cy="922500"/>
          </a:xfrm>
          <a:prstGeom prst="mathMinus">
            <a:avLst>
              <a:gd fmla="val 14759"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4" name="Google Shape;294;p30"/>
          <p:cNvPicPr preferRelativeResize="0"/>
          <p:nvPr/>
        </p:nvPicPr>
        <p:blipFill>
          <a:blip r:embed="rId6">
            <a:alphaModFix/>
          </a:blip>
          <a:stretch>
            <a:fillRect/>
          </a:stretch>
        </p:blipFill>
        <p:spPr>
          <a:xfrm>
            <a:off x="3048337" y="3570600"/>
            <a:ext cx="1273950" cy="1262740"/>
          </a:xfrm>
          <a:prstGeom prst="rect">
            <a:avLst/>
          </a:prstGeom>
          <a:noFill/>
          <a:ln>
            <a:noFill/>
          </a:ln>
        </p:spPr>
      </p:pic>
      <p:sp>
        <p:nvSpPr>
          <p:cNvPr id="295" name="Google Shape;295;p30"/>
          <p:cNvSpPr/>
          <p:nvPr/>
        </p:nvSpPr>
        <p:spPr>
          <a:xfrm>
            <a:off x="4359050" y="3815113"/>
            <a:ext cx="763800" cy="773700"/>
          </a:xfrm>
          <a:prstGeom prst="mathPlus">
            <a:avLst>
              <a:gd fmla="val 9908"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6" name="Google Shape;296;p30"/>
          <p:cNvPicPr preferRelativeResize="0"/>
          <p:nvPr/>
        </p:nvPicPr>
        <p:blipFill>
          <a:blip r:embed="rId7">
            <a:alphaModFix/>
          </a:blip>
          <a:stretch>
            <a:fillRect/>
          </a:stretch>
        </p:blipFill>
        <p:spPr>
          <a:xfrm>
            <a:off x="5176537" y="3570725"/>
            <a:ext cx="1273950" cy="1262512"/>
          </a:xfrm>
          <a:prstGeom prst="rect">
            <a:avLst/>
          </a:prstGeom>
          <a:noFill/>
          <a:ln>
            <a:noFill/>
          </a:ln>
        </p:spPr>
      </p:pic>
      <p:sp>
        <p:nvSpPr>
          <p:cNvPr id="297" name="Google Shape;297;p30"/>
          <p:cNvSpPr/>
          <p:nvPr/>
        </p:nvSpPr>
        <p:spPr>
          <a:xfrm>
            <a:off x="6504150" y="3815125"/>
            <a:ext cx="763800" cy="819900"/>
          </a:xfrm>
          <a:prstGeom prst="mathEqual">
            <a:avLst>
              <a:gd fmla="val 23520" name="adj1"/>
              <a:gd fmla="val 16792"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8" name="Google Shape;298;p30"/>
          <p:cNvPicPr preferRelativeResize="0"/>
          <p:nvPr/>
        </p:nvPicPr>
        <p:blipFill>
          <a:blip r:embed="rId8">
            <a:alphaModFix/>
          </a:blip>
          <a:stretch>
            <a:fillRect/>
          </a:stretch>
        </p:blipFill>
        <p:spPr>
          <a:xfrm>
            <a:off x="7321625" y="3566724"/>
            <a:ext cx="1340250" cy="1316725"/>
          </a:xfrm>
          <a:prstGeom prst="rect">
            <a:avLst/>
          </a:prstGeom>
          <a:noFill/>
          <a:ln>
            <a:noFill/>
          </a:ln>
        </p:spPr>
      </p:pic>
      <p:sp>
        <p:nvSpPr>
          <p:cNvPr id="299" name="Google Shape;299;p30"/>
          <p:cNvSpPr txBox="1"/>
          <p:nvPr/>
        </p:nvSpPr>
        <p:spPr>
          <a:xfrm>
            <a:off x="1024500" y="3120475"/>
            <a:ext cx="127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Neutral Man</a:t>
            </a:r>
            <a:endParaRPr/>
          </a:p>
        </p:txBody>
      </p:sp>
      <p:sp>
        <p:nvSpPr>
          <p:cNvPr id="300" name="Google Shape;300;p30"/>
          <p:cNvSpPr txBox="1"/>
          <p:nvPr/>
        </p:nvSpPr>
        <p:spPr>
          <a:xfrm>
            <a:off x="3048325" y="3120475"/>
            <a:ext cx="1451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Neutral Woman</a:t>
            </a:r>
            <a:endParaRPr/>
          </a:p>
        </p:txBody>
      </p:sp>
      <p:sp>
        <p:nvSpPr>
          <p:cNvPr id="301" name="Google Shape;301;p30"/>
          <p:cNvSpPr txBox="1"/>
          <p:nvPr/>
        </p:nvSpPr>
        <p:spPr>
          <a:xfrm>
            <a:off x="5087950" y="3120475"/>
            <a:ext cx="1451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Smiling</a:t>
            </a:r>
            <a:r>
              <a:rPr lang="en"/>
              <a:t> Woman</a:t>
            </a:r>
            <a:endParaRPr/>
          </a:p>
        </p:txBody>
      </p:sp>
      <p:sp>
        <p:nvSpPr>
          <p:cNvPr id="302" name="Google Shape;302;p30"/>
          <p:cNvSpPr txBox="1"/>
          <p:nvPr/>
        </p:nvSpPr>
        <p:spPr>
          <a:xfrm>
            <a:off x="7368875" y="3120475"/>
            <a:ext cx="1451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Smiling Man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06" name="Shape 306"/>
        <p:cNvGrpSpPr/>
        <p:nvPr/>
      </p:nvGrpSpPr>
      <p:grpSpPr>
        <a:xfrm>
          <a:off x="0" y="0"/>
          <a:ext cx="0" cy="0"/>
          <a:chOff x="0" y="0"/>
          <a:chExt cx="0" cy="0"/>
        </a:xfrm>
      </p:grpSpPr>
      <p:sp>
        <p:nvSpPr>
          <p:cNvPr id="307" name="Google Shape;307;p31"/>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References</a:t>
            </a:r>
            <a:endParaRPr sz="1200">
              <a:solidFill>
                <a:schemeClr val="dk1"/>
              </a:solidFill>
              <a:latin typeface="Roboto"/>
              <a:ea typeface="Roboto"/>
              <a:cs typeface="Roboto"/>
              <a:sym typeface="Roboto"/>
            </a:endParaRPr>
          </a:p>
        </p:txBody>
      </p:sp>
      <p:sp>
        <p:nvSpPr>
          <p:cNvPr id="308" name="Google Shape;308;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9" name="Google Shape;309;p31"/>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310" name="Google Shape;310;p31"/>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sp>
        <p:nvSpPr>
          <p:cNvPr id="311" name="Google Shape;311;p31"/>
          <p:cNvSpPr txBox="1"/>
          <p:nvPr>
            <p:ph idx="1" type="body"/>
          </p:nvPr>
        </p:nvSpPr>
        <p:spPr>
          <a:xfrm>
            <a:off x="311700" y="1000075"/>
            <a:ext cx="8160900" cy="3494700"/>
          </a:xfrm>
          <a:prstGeom prst="rect">
            <a:avLst/>
          </a:prstGeom>
        </p:spPr>
        <p:txBody>
          <a:bodyPr anchorCtr="0" anchor="t" bIns="91425" lIns="91425" spcFirstLastPara="1" rIns="91425" wrap="square" tIns="91425">
            <a:normAutofit fontScale="62500"/>
          </a:bodyPr>
          <a:lstStyle/>
          <a:p>
            <a:pPr indent="-238442" lvl="0" marL="411480" rtl="0" algn="l">
              <a:spcBef>
                <a:spcPts val="0"/>
              </a:spcBef>
              <a:spcAft>
                <a:spcPts val="0"/>
              </a:spcAft>
              <a:buClr>
                <a:schemeClr val="dk1"/>
              </a:buClr>
              <a:buSzPct val="100000"/>
              <a:buChar char="●"/>
            </a:pPr>
            <a:r>
              <a:rPr lang="en">
                <a:solidFill>
                  <a:schemeClr val="dk1"/>
                </a:solidFill>
              </a:rPr>
              <a:t>Maistre, Ray Le.</a:t>
            </a:r>
            <a:r>
              <a:rPr lang="en">
                <a:solidFill>
                  <a:schemeClr val="dk1"/>
                </a:solidFill>
              </a:rPr>
              <a:t> (2022). How many hyperscale data centres does the world need hundreds more it seems. </a:t>
            </a:r>
            <a:r>
              <a:rPr lang="en">
                <a:solidFill>
                  <a:schemeClr val="dk1"/>
                </a:solidFill>
                <a:uFill>
                  <a:noFill/>
                </a:uFill>
                <a:hlinkClick r:id="rId3">
                  <a:extLst>
                    <a:ext uri="{A12FA001-AC4F-418D-AE19-62706E023703}">
                      <ahyp:hlinkClr val="tx"/>
                    </a:ext>
                  </a:extLst>
                </a:hlinkClick>
              </a:rPr>
              <a:t>https://www.telecomtv.com/content/digital-platforms-services/how-many-hyperscale-data-centres-does-the-world-need-hundreds-more-it-seems-44015/</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Aggarwal, A., Mittal, M., Battineni, G. (2021). Generative adversarial network: An overview of theory and applications. https://www.sciencedirect.com/science/article/pii/S2667096820300045</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Brouton Lab. (2020). Three Cool Applications of GANs in eCommerce. </a:t>
            </a:r>
            <a:r>
              <a:rPr lang="en">
                <a:solidFill>
                  <a:schemeClr val="dk1"/>
                </a:solidFill>
                <a:uFill>
                  <a:noFill/>
                </a:uFill>
                <a:hlinkClick r:id="rId4">
                  <a:extLst>
                    <a:ext uri="{A12FA001-AC4F-418D-AE19-62706E023703}">
                      <ahyp:hlinkClr val="tx"/>
                    </a:ext>
                  </a:extLst>
                </a:hlinkClick>
              </a:rPr>
              <a:t>https://broutonlab.com/blog/applications-of-gans-in-ecommerce</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O’Brien, Chris. (2020). How Pixar uses AI and GANs to create high-resolution content. </a:t>
            </a:r>
            <a:r>
              <a:rPr lang="en">
                <a:solidFill>
                  <a:schemeClr val="dk1"/>
                </a:solidFill>
                <a:uFill>
                  <a:noFill/>
                </a:uFill>
                <a:hlinkClick r:id="rId5">
                  <a:extLst>
                    <a:ext uri="{A12FA001-AC4F-418D-AE19-62706E023703}">
                      <ahyp:hlinkClr val="tx"/>
                    </a:ext>
                  </a:extLst>
                </a:hlinkClick>
              </a:rPr>
              <a:t>https://venturebeat.com/business/how-pixar-uses-ai-and-gans-to-create-high-resolution-content/</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Guptha M, N., Guruprasad, Y. K., Teekaraman, Y., Kuppusamy, R., &amp; Thelkar, A. R. (2022). Generative Adversarial Networks for Unmanned Aerial Vehicle Object Detection with Fusion Technology. Journal of Advanced Transportation, 1–13. </a:t>
            </a:r>
            <a:r>
              <a:rPr lang="en">
                <a:solidFill>
                  <a:schemeClr val="dk1"/>
                </a:solidFill>
                <a:uFill>
                  <a:noFill/>
                </a:uFill>
                <a:hlinkClick r:id="rId6">
                  <a:extLst>
                    <a:ext uri="{A12FA001-AC4F-418D-AE19-62706E023703}">
                      <ahyp:hlinkClr val="tx"/>
                    </a:ext>
                  </a:extLst>
                </a:hlinkClick>
              </a:rPr>
              <a:t>https://doi-org/10.1155/2022/7111248</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Rehman, Junaid. (2022) Advantages and disadvantages of generative adversarial networks. </a:t>
            </a:r>
            <a:r>
              <a:rPr lang="en">
                <a:solidFill>
                  <a:schemeClr val="dk1"/>
                </a:solidFill>
                <a:uFill>
                  <a:noFill/>
                </a:uFill>
                <a:hlinkClick r:id="rId7">
                  <a:extLst>
                    <a:ext uri="{A12FA001-AC4F-418D-AE19-62706E023703}">
                      <ahyp:hlinkClr val="tx"/>
                    </a:ext>
                  </a:extLst>
                </a:hlinkClick>
              </a:rPr>
              <a:t>https://www.itrelease.com/2020/06/advantages-and-disadvantages-of-generative-adversarial-networks-gan/</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Yasha Jain, Y. (2020). GAN + Latent Space. </a:t>
            </a:r>
            <a:r>
              <a:rPr lang="en" u="sng">
                <a:solidFill>
                  <a:schemeClr val="hlink"/>
                </a:solidFill>
                <a:hlinkClick r:id="rId8"/>
              </a:rPr>
              <a:t>https://medium.com/@jain.yasha/gan-latent-space-1b32cd34cfda</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Viola, P. and Jones, M. (2001). Rapid Object Detection using a Boosted Cascade of Simple Features. </a:t>
            </a:r>
            <a:r>
              <a:rPr lang="en" u="sng">
                <a:solidFill>
                  <a:schemeClr val="hlink"/>
                </a:solidFill>
                <a:hlinkClick r:id="rId9"/>
              </a:rPr>
              <a:t>https://www.cs.cmu.edu/~efros/courses/LBMV07/Papers/viola-cvpr-01.pdf</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Sainburg, T.(2018). Generative Adversarial Interpolative Autoencoding(GAIA) </a:t>
            </a:r>
            <a:r>
              <a:rPr lang="en" u="sng">
                <a:solidFill>
                  <a:schemeClr val="hlink"/>
                </a:solidFill>
                <a:hlinkClick r:id="rId10"/>
              </a:rPr>
              <a:t>https://timsainburg.com/gaia.html</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Li, Z., &amp; Luo, Y. (2017). Generate Identity - Preserving faces by generative adversarial networks. </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Shen, Y., Gu, J,. Tang, X., &amp; Zhou, B. (2019). Interpreting the latent space of GANs for semantic face editing </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Behera, Girija Shankar. (2020). Face Detection with Haar Cascade. </a:t>
            </a:r>
            <a:r>
              <a:rPr lang="en" u="sng">
                <a:solidFill>
                  <a:schemeClr val="hlink"/>
                </a:solidFill>
                <a:hlinkClick r:id="rId11"/>
              </a:rPr>
              <a:t>https://towardsdatascience.com/face-detection-with-haar-cascade-727f68dafd08</a:t>
            </a:r>
            <a:endParaRPr>
              <a:solidFill>
                <a:schemeClr val="dk1"/>
              </a:solidFill>
            </a:endParaRPr>
          </a:p>
          <a:p>
            <a:pPr indent="-238442" lvl="0" marL="411480" rtl="0" algn="l">
              <a:spcBef>
                <a:spcPts val="0"/>
              </a:spcBef>
              <a:spcAft>
                <a:spcPts val="0"/>
              </a:spcAft>
              <a:buClr>
                <a:schemeClr val="dk1"/>
              </a:buClr>
              <a:buSzPct val="100000"/>
              <a:buChar char="●"/>
            </a:pPr>
            <a:r>
              <a:rPr lang="en">
                <a:solidFill>
                  <a:schemeClr val="dk1"/>
                </a:solidFill>
              </a:rPr>
              <a:t>Google. (2012). Viola-Jones Face Detection. https://sites.google.com/site/5kk73gpu2012/assignment/viola-jones-face-detection#TOC-Image-Pyramid</a:t>
            </a:r>
            <a:endParaRPr>
              <a:solidFill>
                <a:schemeClr val="dk1"/>
              </a:solidFill>
            </a:endParaRPr>
          </a:p>
          <a:p>
            <a:pPr indent="0" lvl="0" marL="457200" rtl="0" algn="l">
              <a:spcBef>
                <a:spcPts val="1600"/>
              </a:spcBef>
              <a:spcAft>
                <a:spcPts val="1600"/>
              </a:spcAft>
              <a:buNone/>
            </a:pPr>
            <a:r>
              <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64B5"/>
        </a:solidFill>
      </p:bgPr>
    </p:bg>
    <p:spTree>
      <p:nvGrpSpPr>
        <p:cNvPr id="315" name="Shape 315"/>
        <p:cNvGrpSpPr/>
        <p:nvPr/>
      </p:nvGrpSpPr>
      <p:grpSpPr>
        <a:xfrm>
          <a:off x="0" y="0"/>
          <a:ext cx="0" cy="0"/>
          <a:chOff x="0" y="0"/>
          <a:chExt cx="0" cy="0"/>
        </a:xfrm>
      </p:grpSpPr>
      <p:pic>
        <p:nvPicPr>
          <p:cNvPr id="316" name="Google Shape;316;p32"/>
          <p:cNvPicPr preferRelativeResize="0"/>
          <p:nvPr/>
        </p:nvPicPr>
        <p:blipFill rotWithShape="1">
          <a:blip r:embed="rId3">
            <a:alphaModFix amt="20000"/>
          </a:blip>
          <a:srcRect b="0" l="13636" r="13636" t="0"/>
          <a:stretch/>
        </p:blipFill>
        <p:spPr>
          <a:xfrm>
            <a:off x="4175" y="0"/>
            <a:ext cx="9135649" cy="5143501"/>
          </a:xfrm>
          <a:prstGeom prst="rect">
            <a:avLst/>
          </a:prstGeom>
          <a:noFill/>
          <a:ln>
            <a:noFill/>
          </a:ln>
        </p:spPr>
      </p:pic>
      <p:sp>
        <p:nvSpPr>
          <p:cNvPr id="317" name="Google Shape;317;p32"/>
          <p:cNvSpPr txBox="1"/>
          <p:nvPr>
            <p:ph idx="12" type="sldNum"/>
          </p:nvPr>
        </p:nvSpPr>
        <p:spPr>
          <a:xfrm>
            <a:off x="8223895" y="464552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Cardo"/>
                <a:ea typeface="Cardo"/>
                <a:cs typeface="Cardo"/>
                <a:sym typeface="Cardo"/>
              </a:rPr>
              <a:t>‹#›</a:t>
            </a:fld>
            <a:endParaRPr>
              <a:latin typeface="Cardo"/>
              <a:ea typeface="Cardo"/>
              <a:cs typeface="Cardo"/>
              <a:sym typeface="Cardo"/>
            </a:endParaRPr>
          </a:p>
        </p:txBody>
      </p:sp>
      <p:cxnSp>
        <p:nvCxnSpPr>
          <p:cNvPr id="318" name="Google Shape;318;p32"/>
          <p:cNvCxnSpPr/>
          <p:nvPr/>
        </p:nvCxnSpPr>
        <p:spPr>
          <a:xfrm>
            <a:off x="450136" y="4698152"/>
            <a:ext cx="265200" cy="0"/>
          </a:xfrm>
          <a:prstGeom prst="straightConnector1">
            <a:avLst/>
          </a:prstGeom>
          <a:noFill/>
          <a:ln cap="flat" cmpd="sng" w="19050">
            <a:solidFill>
              <a:srgbClr val="FFFFFF"/>
            </a:solidFill>
            <a:prstDash val="solid"/>
            <a:round/>
            <a:headEnd len="med" w="med" type="none"/>
            <a:tailEnd len="med" w="med" type="none"/>
          </a:ln>
        </p:spPr>
      </p:cxnSp>
      <p:cxnSp>
        <p:nvCxnSpPr>
          <p:cNvPr id="319" name="Google Shape;319;p32"/>
          <p:cNvCxnSpPr/>
          <p:nvPr/>
        </p:nvCxnSpPr>
        <p:spPr>
          <a:xfrm>
            <a:off x="8422636" y="4698152"/>
            <a:ext cx="265200" cy="0"/>
          </a:xfrm>
          <a:prstGeom prst="straightConnector1">
            <a:avLst/>
          </a:prstGeom>
          <a:noFill/>
          <a:ln cap="flat" cmpd="sng" w="19050">
            <a:solidFill>
              <a:srgbClr val="FFFFFF"/>
            </a:solidFill>
            <a:prstDash val="solid"/>
            <a:round/>
            <a:headEnd len="med" w="med" type="none"/>
            <a:tailEnd len="med" w="med" type="none"/>
          </a:ln>
        </p:spPr>
      </p:cxnSp>
      <p:sp>
        <p:nvSpPr>
          <p:cNvPr id="320" name="Google Shape;320;p32"/>
          <p:cNvSpPr/>
          <p:nvPr/>
        </p:nvSpPr>
        <p:spPr>
          <a:xfrm>
            <a:off x="2373149" y="2033100"/>
            <a:ext cx="4397700" cy="1077300"/>
          </a:xfrm>
          <a:prstGeom prst="rect">
            <a:avLst/>
          </a:prstGeom>
          <a:noFill/>
          <a:ln>
            <a:noFill/>
          </a:ln>
        </p:spPr>
        <p:txBody>
          <a:bodyPr anchorCtr="0" anchor="t" bIns="45700" lIns="91425" spcFirstLastPara="1" rIns="91425" wrap="square" tIns="45700">
            <a:noAutofit/>
          </a:bodyPr>
          <a:lstStyle/>
          <a:p>
            <a:pPr indent="0" lvl="0" marL="0" marR="0" rtl="0" algn="ctr">
              <a:lnSpc>
                <a:spcPct val="80000"/>
              </a:lnSpc>
              <a:spcBef>
                <a:spcPts val="0"/>
              </a:spcBef>
              <a:spcAft>
                <a:spcPts val="0"/>
              </a:spcAft>
              <a:buNone/>
            </a:pPr>
            <a:r>
              <a:rPr b="1" lang="en" sz="4800">
                <a:solidFill>
                  <a:srgbClr val="FFFFFF"/>
                </a:solidFill>
                <a:latin typeface="Fjalla One"/>
                <a:ea typeface="Fjalla One"/>
                <a:cs typeface="Fjalla One"/>
                <a:sym typeface="Fjalla One"/>
              </a:rPr>
              <a:t>THANK YOU</a:t>
            </a:r>
            <a:endParaRPr b="1" sz="4800">
              <a:solidFill>
                <a:srgbClr val="FFFFFF"/>
              </a:solidFill>
              <a:latin typeface="Fjalla One"/>
              <a:ea typeface="Fjalla One"/>
              <a:cs typeface="Fjalla One"/>
              <a:sym typeface="Fjalla One"/>
            </a:endParaRPr>
          </a:p>
        </p:txBody>
      </p:sp>
      <p:sp>
        <p:nvSpPr>
          <p:cNvPr id="321" name="Google Shape;321;p32"/>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F3F3F3"/>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chemeClr val="lt1"/>
                </a:solidFill>
                <a:latin typeface="Cardo"/>
                <a:ea typeface="Cardo"/>
                <a:cs typeface="Cardo"/>
                <a:sym typeface="Cardo"/>
              </a:rPr>
              <a:t>Board of Advisors</a:t>
            </a:r>
            <a:endParaRPr sz="1000">
              <a:solidFill>
                <a:schemeClr val="lt1"/>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F3F3F3"/>
              </a:solidFill>
              <a:latin typeface="Cardo"/>
              <a:ea typeface="Cardo"/>
              <a:cs typeface="Cardo"/>
              <a:sym typeface="Cardo"/>
            </a:endParaRPr>
          </a:p>
          <a:p>
            <a:pPr indent="0" lvl="0" marL="0" rtl="0" algn="l">
              <a:spcBef>
                <a:spcPts val="0"/>
              </a:spcBef>
              <a:spcAft>
                <a:spcPts val="0"/>
              </a:spcAft>
              <a:buNone/>
            </a:pPr>
            <a:r>
              <a:t/>
            </a:r>
            <a:endParaRPr b="1" sz="800">
              <a:solidFill>
                <a:srgbClr val="F3F3F3"/>
              </a:solidFill>
              <a:latin typeface="Cardo"/>
              <a:ea typeface="Cardo"/>
              <a:cs typeface="Cardo"/>
              <a:sym typeface="Card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64B5"/>
        </a:solidFill>
      </p:bgPr>
    </p:bg>
    <p:spTree>
      <p:nvGrpSpPr>
        <p:cNvPr id="68" name="Shape 68"/>
        <p:cNvGrpSpPr/>
        <p:nvPr/>
      </p:nvGrpSpPr>
      <p:grpSpPr>
        <a:xfrm>
          <a:off x="0" y="0"/>
          <a:ext cx="0" cy="0"/>
          <a:chOff x="0" y="0"/>
          <a:chExt cx="0" cy="0"/>
        </a:xfrm>
      </p:grpSpPr>
      <p:pic>
        <p:nvPicPr>
          <p:cNvPr id="69" name="Google Shape;69;p17"/>
          <p:cNvPicPr preferRelativeResize="0"/>
          <p:nvPr/>
        </p:nvPicPr>
        <p:blipFill rotWithShape="1">
          <a:blip r:embed="rId3">
            <a:alphaModFix amt="10000"/>
          </a:blip>
          <a:srcRect b="9644" l="0" r="0" t="9644"/>
          <a:stretch/>
        </p:blipFill>
        <p:spPr>
          <a:xfrm>
            <a:off x="0" y="0"/>
            <a:ext cx="9144005" cy="5143498"/>
          </a:xfrm>
          <a:prstGeom prst="rect">
            <a:avLst/>
          </a:prstGeom>
          <a:noFill/>
          <a:ln>
            <a:noFill/>
          </a:ln>
        </p:spPr>
      </p:pic>
      <p:sp>
        <p:nvSpPr>
          <p:cNvPr id="70" name="Google Shape;70;p17"/>
          <p:cNvSpPr/>
          <p:nvPr/>
        </p:nvSpPr>
        <p:spPr>
          <a:xfrm>
            <a:off x="314924" y="1059025"/>
            <a:ext cx="4397700" cy="1077300"/>
          </a:xfrm>
          <a:prstGeom prst="rect">
            <a:avLst/>
          </a:prstGeom>
          <a:noFill/>
          <a:ln>
            <a:noFill/>
          </a:ln>
        </p:spPr>
        <p:txBody>
          <a:bodyPr anchorCtr="0" anchor="t" bIns="45700" lIns="91425" spcFirstLastPara="1" rIns="91425" wrap="square" tIns="45700">
            <a:noAutofit/>
          </a:bodyPr>
          <a:lstStyle/>
          <a:p>
            <a:pPr indent="0" lvl="0" marL="0" marR="0" rtl="0" algn="l">
              <a:lnSpc>
                <a:spcPct val="80000"/>
              </a:lnSpc>
              <a:spcBef>
                <a:spcPts val="0"/>
              </a:spcBef>
              <a:spcAft>
                <a:spcPts val="0"/>
              </a:spcAft>
              <a:buNone/>
            </a:pPr>
            <a:r>
              <a:rPr b="1" lang="en" sz="6000">
                <a:solidFill>
                  <a:srgbClr val="FFFFFF"/>
                </a:solidFill>
                <a:latin typeface="Fjalla One"/>
                <a:ea typeface="Fjalla One"/>
                <a:cs typeface="Fjalla One"/>
                <a:sym typeface="Fjalla One"/>
              </a:rPr>
              <a:t>Contents</a:t>
            </a:r>
            <a:endParaRPr b="1" sz="6000">
              <a:solidFill>
                <a:srgbClr val="FFFFFF"/>
              </a:solidFill>
              <a:latin typeface="Fjalla One"/>
              <a:ea typeface="Fjalla One"/>
              <a:cs typeface="Fjalla One"/>
              <a:sym typeface="Fjalla One"/>
            </a:endParaRPr>
          </a:p>
        </p:txBody>
      </p:sp>
      <p:sp>
        <p:nvSpPr>
          <p:cNvPr id="71" name="Google Shape;71;p17"/>
          <p:cNvSpPr txBox="1"/>
          <p:nvPr/>
        </p:nvSpPr>
        <p:spPr>
          <a:xfrm>
            <a:off x="3712800" y="1112925"/>
            <a:ext cx="4917900" cy="37953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b="1" lang="en" sz="2400">
                <a:solidFill>
                  <a:schemeClr val="lt1"/>
                </a:solidFill>
                <a:latin typeface="Fjalla One"/>
                <a:ea typeface="Fjalla One"/>
                <a:cs typeface="Fjalla One"/>
                <a:sym typeface="Fjalla One"/>
              </a:rPr>
              <a:t>01</a:t>
            </a:r>
            <a:r>
              <a:rPr b="1" lang="en">
                <a:solidFill>
                  <a:schemeClr val="lt1"/>
                </a:solidFill>
                <a:latin typeface="Proxima Nova"/>
                <a:ea typeface="Proxima Nova"/>
                <a:cs typeface="Proxima Nova"/>
                <a:sym typeface="Proxima Nova"/>
              </a:rPr>
              <a:t>   Problem Statement</a:t>
            </a:r>
            <a:endParaRPr b="1">
              <a:solidFill>
                <a:schemeClr val="lt1"/>
              </a:solidFill>
              <a:latin typeface="Proxima Nova"/>
              <a:ea typeface="Proxima Nova"/>
              <a:cs typeface="Proxima Nova"/>
              <a:sym typeface="Proxima Nova"/>
            </a:endParaRPr>
          </a:p>
          <a:p>
            <a:pPr indent="0" lvl="0" marL="0" marR="0" rtl="0" algn="l">
              <a:lnSpc>
                <a:spcPct val="150000"/>
              </a:lnSpc>
              <a:spcBef>
                <a:spcPts val="0"/>
              </a:spcBef>
              <a:spcAft>
                <a:spcPts val="0"/>
              </a:spcAft>
              <a:buNone/>
            </a:pPr>
            <a:r>
              <a:rPr b="1" lang="en" sz="2400">
                <a:solidFill>
                  <a:schemeClr val="lt1"/>
                </a:solidFill>
                <a:latin typeface="Fjalla One"/>
                <a:ea typeface="Fjalla One"/>
                <a:cs typeface="Fjalla One"/>
                <a:sym typeface="Fjalla One"/>
              </a:rPr>
              <a:t>02 </a:t>
            </a:r>
            <a:r>
              <a:rPr b="1" lang="en" sz="2400">
                <a:solidFill>
                  <a:schemeClr val="lt1"/>
                </a:solidFill>
                <a:latin typeface="Fjalla One"/>
                <a:ea typeface="Fjalla One"/>
                <a:cs typeface="Fjalla One"/>
                <a:sym typeface="Fjalla One"/>
              </a:rPr>
              <a:t> </a:t>
            </a:r>
            <a:r>
              <a:rPr b="1" lang="en">
                <a:solidFill>
                  <a:schemeClr val="lt1"/>
                </a:solidFill>
                <a:latin typeface="Proxima Nova"/>
                <a:ea typeface="Proxima Nova"/>
                <a:cs typeface="Proxima Nova"/>
                <a:sym typeface="Proxima Nova"/>
              </a:rPr>
              <a:t>GAN in Industry</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None/>
            </a:pPr>
            <a:r>
              <a:rPr b="1" lang="en" sz="2400">
                <a:solidFill>
                  <a:schemeClr val="lt1"/>
                </a:solidFill>
                <a:latin typeface="Fjalla One"/>
                <a:ea typeface="Fjalla One"/>
                <a:cs typeface="Fjalla One"/>
                <a:sym typeface="Fjalla One"/>
              </a:rPr>
              <a:t>03  </a:t>
            </a:r>
            <a:r>
              <a:rPr b="1" lang="en">
                <a:solidFill>
                  <a:schemeClr val="lt1"/>
                </a:solidFill>
                <a:latin typeface="Proxima Nova"/>
                <a:ea typeface="Proxima Nova"/>
                <a:cs typeface="Proxima Nova"/>
                <a:sym typeface="Proxima Nova"/>
              </a:rPr>
              <a:t>Approach</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Clr>
                <a:schemeClr val="dk1"/>
              </a:buClr>
              <a:buSzPts val="1100"/>
              <a:buFont typeface="Arial"/>
              <a:buNone/>
            </a:pPr>
            <a:r>
              <a:rPr b="1" lang="en" sz="2400">
                <a:solidFill>
                  <a:schemeClr val="lt1"/>
                </a:solidFill>
                <a:latin typeface="Fjalla One"/>
                <a:ea typeface="Fjalla One"/>
                <a:cs typeface="Fjalla One"/>
                <a:sym typeface="Fjalla One"/>
              </a:rPr>
              <a:t>04  </a:t>
            </a:r>
            <a:r>
              <a:rPr b="1" lang="en">
                <a:solidFill>
                  <a:schemeClr val="lt1"/>
                </a:solidFill>
                <a:latin typeface="Proxima Nova"/>
                <a:ea typeface="Proxima Nova"/>
                <a:cs typeface="Proxima Nova"/>
                <a:sym typeface="Proxima Nova"/>
              </a:rPr>
              <a:t>EDA</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None/>
            </a:pPr>
            <a:r>
              <a:rPr b="1" lang="en" sz="2400">
                <a:solidFill>
                  <a:schemeClr val="lt1"/>
                </a:solidFill>
                <a:latin typeface="Fjalla One"/>
                <a:ea typeface="Fjalla One"/>
                <a:cs typeface="Fjalla One"/>
                <a:sym typeface="Fjalla One"/>
              </a:rPr>
              <a:t>05  </a:t>
            </a:r>
            <a:r>
              <a:rPr b="1" lang="en">
                <a:solidFill>
                  <a:schemeClr val="lt1"/>
                </a:solidFill>
                <a:latin typeface="Proxima Nova"/>
                <a:ea typeface="Proxima Nova"/>
                <a:cs typeface="Proxima Nova"/>
                <a:sym typeface="Proxima Nova"/>
              </a:rPr>
              <a:t>Pre-Processing</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None/>
            </a:pPr>
            <a:r>
              <a:rPr b="1" lang="en" sz="2400">
                <a:solidFill>
                  <a:schemeClr val="lt1"/>
                </a:solidFill>
                <a:latin typeface="Fjalla One"/>
                <a:ea typeface="Fjalla One"/>
                <a:cs typeface="Fjalla One"/>
                <a:sym typeface="Fjalla One"/>
              </a:rPr>
              <a:t>06  </a:t>
            </a:r>
            <a:r>
              <a:rPr b="1" lang="en">
                <a:solidFill>
                  <a:schemeClr val="lt1"/>
                </a:solidFill>
                <a:latin typeface="Proxima Nova"/>
                <a:ea typeface="Proxima Nova"/>
                <a:cs typeface="Proxima Nova"/>
                <a:sym typeface="Proxima Nova"/>
              </a:rPr>
              <a:t>GAN Architecture</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Clr>
                <a:schemeClr val="dk1"/>
              </a:buClr>
              <a:buSzPts val="1100"/>
              <a:buFont typeface="Arial"/>
              <a:buNone/>
            </a:pPr>
            <a:r>
              <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Clr>
                <a:schemeClr val="dk1"/>
              </a:buClr>
              <a:buSzPts val="1100"/>
              <a:buFont typeface="Arial"/>
              <a:buNone/>
            </a:pPr>
            <a:r>
              <a:t/>
            </a:r>
            <a:endParaRPr b="1">
              <a:solidFill>
                <a:schemeClr val="lt1"/>
              </a:solidFill>
              <a:latin typeface="Proxima Nova"/>
              <a:ea typeface="Proxima Nova"/>
              <a:cs typeface="Proxima Nova"/>
              <a:sym typeface="Proxima Nova"/>
            </a:endParaRPr>
          </a:p>
        </p:txBody>
      </p:sp>
      <p:sp>
        <p:nvSpPr>
          <p:cNvPr id="72" name="Google Shape;72;p17"/>
          <p:cNvSpPr txBox="1"/>
          <p:nvPr/>
        </p:nvSpPr>
        <p:spPr>
          <a:xfrm>
            <a:off x="351912" y="4657567"/>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sz="800">
              <a:solidFill>
                <a:srgbClr val="F3F3F3"/>
              </a:solidFill>
              <a:latin typeface="Inconsolata"/>
              <a:ea typeface="Inconsolata"/>
              <a:cs typeface="Inconsolata"/>
              <a:sym typeface="Inconsolata"/>
            </a:endParaRPr>
          </a:p>
        </p:txBody>
      </p:sp>
      <p:sp>
        <p:nvSpPr>
          <p:cNvPr id="73" name="Google Shape;73;p17"/>
          <p:cNvSpPr txBox="1"/>
          <p:nvPr>
            <p:ph idx="12" type="sldNum"/>
          </p:nvPr>
        </p:nvSpPr>
        <p:spPr>
          <a:xfrm>
            <a:off x="8223895" y="464552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Cardo"/>
                <a:ea typeface="Cardo"/>
                <a:cs typeface="Cardo"/>
                <a:sym typeface="Cardo"/>
              </a:rPr>
              <a:t>‹#›</a:t>
            </a:fld>
            <a:endParaRPr>
              <a:latin typeface="Cardo"/>
              <a:ea typeface="Cardo"/>
              <a:cs typeface="Cardo"/>
              <a:sym typeface="Cardo"/>
            </a:endParaRPr>
          </a:p>
        </p:txBody>
      </p:sp>
      <p:cxnSp>
        <p:nvCxnSpPr>
          <p:cNvPr id="74" name="Google Shape;74;p17"/>
          <p:cNvCxnSpPr/>
          <p:nvPr/>
        </p:nvCxnSpPr>
        <p:spPr>
          <a:xfrm>
            <a:off x="8365661" y="4657577"/>
            <a:ext cx="265200" cy="0"/>
          </a:xfrm>
          <a:prstGeom prst="straightConnector1">
            <a:avLst/>
          </a:prstGeom>
          <a:noFill/>
          <a:ln cap="flat" cmpd="sng" w="19050">
            <a:solidFill>
              <a:srgbClr val="FFFFFF"/>
            </a:solidFill>
            <a:prstDash val="solid"/>
            <a:round/>
            <a:headEnd len="med" w="med" type="none"/>
            <a:tailEnd len="med" w="med" type="none"/>
          </a:ln>
        </p:spPr>
      </p:cxnSp>
      <p:cxnSp>
        <p:nvCxnSpPr>
          <p:cNvPr id="75" name="Google Shape;75;p17"/>
          <p:cNvCxnSpPr/>
          <p:nvPr/>
        </p:nvCxnSpPr>
        <p:spPr>
          <a:xfrm>
            <a:off x="443971" y="448080"/>
            <a:ext cx="265200" cy="0"/>
          </a:xfrm>
          <a:prstGeom prst="straightConnector1">
            <a:avLst/>
          </a:prstGeom>
          <a:noFill/>
          <a:ln cap="flat" cmpd="sng" w="19050">
            <a:solidFill>
              <a:srgbClr val="FFFFFF"/>
            </a:solidFill>
            <a:prstDash val="solid"/>
            <a:round/>
            <a:headEnd len="med" w="med" type="none"/>
            <a:tailEnd len="med" w="med" type="none"/>
          </a:ln>
        </p:spPr>
      </p:cxnSp>
      <p:sp>
        <p:nvSpPr>
          <p:cNvPr id="76" name="Google Shape;76;p17"/>
          <p:cNvSpPr txBox="1"/>
          <p:nvPr/>
        </p:nvSpPr>
        <p:spPr>
          <a:xfrm>
            <a:off x="352175" y="448075"/>
            <a:ext cx="2829300" cy="306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000">
                <a:solidFill>
                  <a:srgbClr val="FFFFFF"/>
                </a:solidFill>
                <a:latin typeface="Cardo"/>
                <a:ea typeface="Cardo"/>
                <a:cs typeface="Cardo"/>
                <a:sym typeface="Cardo"/>
              </a:rPr>
              <a:t>MSAAI 531</a:t>
            </a:r>
            <a:endParaRPr sz="1000">
              <a:solidFill>
                <a:srgbClr val="FFFFFF"/>
              </a:solidFill>
              <a:latin typeface="Cardo"/>
              <a:ea typeface="Cardo"/>
              <a:cs typeface="Cardo"/>
              <a:sym typeface="Cardo"/>
            </a:endParaRPr>
          </a:p>
        </p:txBody>
      </p:sp>
      <p:sp>
        <p:nvSpPr>
          <p:cNvPr id="77" name="Google Shape;77;p17"/>
          <p:cNvSpPr txBox="1"/>
          <p:nvPr/>
        </p:nvSpPr>
        <p:spPr>
          <a:xfrm>
            <a:off x="6200150" y="1112925"/>
            <a:ext cx="4917900" cy="37953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b="1" lang="en" sz="2400">
                <a:solidFill>
                  <a:schemeClr val="lt1"/>
                </a:solidFill>
                <a:latin typeface="Fjalla One"/>
                <a:ea typeface="Fjalla One"/>
                <a:cs typeface="Fjalla One"/>
                <a:sym typeface="Fjalla One"/>
              </a:rPr>
              <a:t>07</a:t>
            </a:r>
            <a:r>
              <a:rPr b="1" lang="en">
                <a:solidFill>
                  <a:schemeClr val="lt1"/>
                </a:solidFill>
                <a:latin typeface="Proxima Nova"/>
                <a:ea typeface="Proxima Nova"/>
                <a:cs typeface="Proxima Nova"/>
                <a:sym typeface="Proxima Nova"/>
              </a:rPr>
              <a:t>   Training</a:t>
            </a:r>
            <a:endParaRPr b="1">
              <a:solidFill>
                <a:schemeClr val="lt1"/>
              </a:solidFill>
              <a:latin typeface="Proxima Nova"/>
              <a:ea typeface="Proxima Nova"/>
              <a:cs typeface="Proxima Nova"/>
              <a:sym typeface="Proxima Nova"/>
            </a:endParaRPr>
          </a:p>
          <a:p>
            <a:pPr indent="0" lvl="0" marL="0" marR="0" rtl="0" algn="l">
              <a:lnSpc>
                <a:spcPct val="150000"/>
              </a:lnSpc>
              <a:spcBef>
                <a:spcPts val="0"/>
              </a:spcBef>
              <a:spcAft>
                <a:spcPts val="0"/>
              </a:spcAft>
              <a:buNone/>
            </a:pPr>
            <a:r>
              <a:rPr b="1" lang="en" sz="2400">
                <a:solidFill>
                  <a:schemeClr val="lt1"/>
                </a:solidFill>
                <a:latin typeface="Fjalla One"/>
                <a:ea typeface="Fjalla One"/>
                <a:cs typeface="Fjalla One"/>
                <a:sym typeface="Fjalla One"/>
              </a:rPr>
              <a:t>08  </a:t>
            </a:r>
            <a:r>
              <a:rPr b="1" lang="en">
                <a:solidFill>
                  <a:schemeClr val="lt1"/>
                </a:solidFill>
                <a:latin typeface="Proxima Nova"/>
                <a:ea typeface="Proxima Nova"/>
                <a:cs typeface="Proxima Nova"/>
                <a:sym typeface="Proxima Nova"/>
              </a:rPr>
              <a:t>Results</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None/>
            </a:pPr>
            <a:r>
              <a:rPr b="1" lang="en" sz="2400">
                <a:solidFill>
                  <a:schemeClr val="lt1"/>
                </a:solidFill>
                <a:latin typeface="Fjalla One"/>
                <a:ea typeface="Fjalla One"/>
                <a:cs typeface="Fjalla One"/>
                <a:sym typeface="Fjalla One"/>
              </a:rPr>
              <a:t>09  </a:t>
            </a:r>
            <a:r>
              <a:rPr b="1" lang="en">
                <a:solidFill>
                  <a:schemeClr val="lt1"/>
                </a:solidFill>
                <a:latin typeface="Proxima Nova"/>
                <a:ea typeface="Proxima Nova"/>
                <a:cs typeface="Proxima Nova"/>
                <a:sym typeface="Proxima Nova"/>
              </a:rPr>
              <a:t>Vector Interpolation</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None/>
            </a:pPr>
            <a:r>
              <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Clr>
                <a:schemeClr val="dk1"/>
              </a:buClr>
              <a:buSzPts val="1100"/>
              <a:buFont typeface="Arial"/>
              <a:buNone/>
            </a:pPr>
            <a:r>
              <a:t/>
            </a:r>
            <a:endParaRPr b="1">
              <a:solidFill>
                <a:schemeClr val="lt1"/>
              </a:solidFill>
              <a:latin typeface="Proxima Nova"/>
              <a:ea typeface="Proxima Nova"/>
              <a:cs typeface="Proxima Nova"/>
              <a:sym typeface="Proxima Nova"/>
            </a:endParaRPr>
          </a:p>
          <a:p>
            <a:pPr indent="0" lvl="0" marL="0" rtl="0" algn="l">
              <a:lnSpc>
                <a:spcPct val="150000"/>
              </a:lnSpc>
              <a:spcBef>
                <a:spcPts val="0"/>
              </a:spcBef>
              <a:spcAft>
                <a:spcPts val="0"/>
              </a:spcAft>
              <a:buClr>
                <a:schemeClr val="dk1"/>
              </a:buClr>
              <a:buSzPts val="1100"/>
              <a:buFont typeface="Arial"/>
              <a:buNone/>
            </a:pPr>
            <a:r>
              <a:t/>
            </a:r>
            <a:endParaRPr b="1">
              <a:solidFill>
                <a:schemeClr val="lt1"/>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81" name="Shape 81"/>
        <p:cNvGrpSpPr/>
        <p:nvPr/>
      </p:nvGrpSpPr>
      <p:grpSpPr>
        <a:xfrm>
          <a:off x="0" y="0"/>
          <a:ext cx="0" cy="0"/>
          <a:chOff x="0" y="0"/>
          <a:chExt cx="0" cy="0"/>
        </a:xfrm>
      </p:grpSpPr>
      <p:sp>
        <p:nvSpPr>
          <p:cNvPr id="82" name="Google Shape;82;p18"/>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Problem Statement</a:t>
            </a:r>
            <a:endParaRPr sz="1200">
              <a:solidFill>
                <a:schemeClr val="dk1"/>
              </a:solidFill>
              <a:latin typeface="Roboto"/>
              <a:ea typeface="Roboto"/>
              <a:cs typeface="Roboto"/>
              <a:sym typeface="Roboto"/>
            </a:endParaRPr>
          </a:p>
        </p:txBody>
      </p:sp>
      <p:sp>
        <p:nvSpPr>
          <p:cNvPr id="83" name="Google Shape;83;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4" name="Google Shape;84;p18"/>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85" name="Google Shape;85;p18"/>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sp>
        <p:nvSpPr>
          <p:cNvPr id="86" name="Google Shape;86;p18"/>
          <p:cNvSpPr txBox="1"/>
          <p:nvPr>
            <p:ph idx="1" type="body"/>
          </p:nvPr>
        </p:nvSpPr>
        <p:spPr>
          <a:xfrm>
            <a:off x="313175" y="1417950"/>
            <a:ext cx="3786000" cy="3318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t>As society moves more towards a digital world, it has become apparent that computer vision AI models need big imag</a:t>
            </a:r>
            <a:r>
              <a:rPr lang="en" sz="1100"/>
              <a:t>e data.</a:t>
            </a:r>
            <a:endParaRPr sz="1100"/>
          </a:p>
          <a:p>
            <a:pPr indent="0" lvl="0" marL="0" rtl="0" algn="l">
              <a:spcBef>
                <a:spcPts val="1200"/>
              </a:spcBef>
              <a:spcAft>
                <a:spcPts val="0"/>
              </a:spcAft>
              <a:buNone/>
            </a:pPr>
            <a:r>
              <a:t/>
            </a:r>
            <a:endParaRPr sz="1100"/>
          </a:p>
          <a:p>
            <a:pPr indent="0" lvl="0" marL="0" rtl="0" algn="l">
              <a:spcBef>
                <a:spcPts val="1200"/>
              </a:spcBef>
              <a:spcAft>
                <a:spcPts val="0"/>
              </a:spcAft>
              <a:buClr>
                <a:schemeClr val="dk1"/>
              </a:buClr>
              <a:buSzPts val="1100"/>
              <a:buFont typeface="Arial"/>
              <a:buNone/>
            </a:pPr>
            <a:r>
              <a:rPr lang="en" sz="1100"/>
              <a:t>         </a:t>
            </a:r>
            <a:r>
              <a:rPr lang="en" sz="1100"/>
              <a:t>   </a:t>
            </a:r>
            <a:r>
              <a:rPr lang="en" sz="1100"/>
              <a:t>	</a:t>
            </a:r>
            <a:r>
              <a:rPr lang="en" sz="1100"/>
              <a:t>• Online Shopping </a:t>
            </a:r>
            <a:endParaRPr sz="1100"/>
          </a:p>
          <a:p>
            <a:pPr indent="0" lvl="0" marL="0" rtl="0" algn="l">
              <a:spcBef>
                <a:spcPts val="1200"/>
              </a:spcBef>
              <a:spcAft>
                <a:spcPts val="0"/>
              </a:spcAft>
              <a:buClr>
                <a:schemeClr val="dk1"/>
              </a:buClr>
              <a:buSzPts val="1100"/>
              <a:buFont typeface="Arial"/>
              <a:buNone/>
            </a:pPr>
            <a:r>
              <a:rPr lang="en" sz="1100"/>
              <a:t>     </a:t>
            </a:r>
            <a:r>
              <a:rPr lang="en" sz="1100"/>
              <a:t>    </a:t>
            </a:r>
            <a:r>
              <a:rPr lang="en" sz="1100"/>
              <a:t>  </a:t>
            </a:r>
            <a:r>
              <a:rPr lang="en" sz="1100"/>
              <a:t> 	</a:t>
            </a:r>
            <a:r>
              <a:rPr lang="en" sz="1100"/>
              <a:t>• Media Content </a:t>
            </a:r>
            <a:endParaRPr sz="1100"/>
          </a:p>
          <a:p>
            <a:pPr indent="0" lvl="0" marL="0" rtl="0" algn="l">
              <a:spcBef>
                <a:spcPts val="1200"/>
              </a:spcBef>
              <a:spcAft>
                <a:spcPts val="0"/>
              </a:spcAft>
              <a:buClr>
                <a:schemeClr val="dk1"/>
              </a:buClr>
              <a:buSzPts val="1100"/>
              <a:buFont typeface="Arial"/>
              <a:buNone/>
            </a:pPr>
            <a:r>
              <a:rPr lang="en" sz="1100"/>
              <a:t>            	• Object recognition </a:t>
            </a:r>
            <a:endParaRPr sz="1100"/>
          </a:p>
          <a:p>
            <a:pPr indent="0" lvl="0" marL="0" rtl="0" algn="l">
              <a:spcBef>
                <a:spcPts val="1200"/>
              </a:spcBef>
              <a:spcAft>
                <a:spcPts val="1600"/>
              </a:spcAft>
              <a:buNone/>
            </a:pPr>
            <a:r>
              <a:t/>
            </a:r>
            <a:endParaRPr sz="1100"/>
          </a:p>
        </p:txBody>
      </p:sp>
      <p:pic>
        <p:nvPicPr>
          <p:cNvPr id="87" name="Google Shape;87;p18"/>
          <p:cNvPicPr preferRelativeResize="0"/>
          <p:nvPr/>
        </p:nvPicPr>
        <p:blipFill>
          <a:blip r:embed="rId3">
            <a:alphaModFix/>
          </a:blip>
          <a:stretch>
            <a:fillRect/>
          </a:stretch>
        </p:blipFill>
        <p:spPr>
          <a:xfrm>
            <a:off x="4736763" y="1684900"/>
            <a:ext cx="3457025" cy="1943999"/>
          </a:xfrm>
          <a:prstGeom prst="rect">
            <a:avLst/>
          </a:prstGeom>
          <a:noFill/>
          <a:ln>
            <a:noFill/>
          </a:ln>
        </p:spPr>
      </p:pic>
      <p:sp>
        <p:nvSpPr>
          <p:cNvPr id="88" name="Google Shape;88;p18"/>
          <p:cNvSpPr txBox="1"/>
          <p:nvPr/>
        </p:nvSpPr>
        <p:spPr>
          <a:xfrm>
            <a:off x="4635388" y="1017125"/>
            <a:ext cx="3501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t>Figure 1 </a:t>
            </a:r>
            <a:endParaRPr b="1" sz="800"/>
          </a:p>
          <a:p>
            <a:pPr indent="0" lvl="0" marL="0" rtl="0" algn="l">
              <a:spcBef>
                <a:spcPts val="0"/>
              </a:spcBef>
              <a:spcAft>
                <a:spcPts val="0"/>
              </a:spcAft>
              <a:buNone/>
            </a:pPr>
            <a:r>
              <a:t/>
            </a:r>
            <a:endParaRPr b="1" sz="800"/>
          </a:p>
          <a:p>
            <a:pPr indent="0" lvl="0" marL="0" rtl="0" algn="l">
              <a:spcBef>
                <a:spcPts val="0"/>
              </a:spcBef>
              <a:spcAft>
                <a:spcPts val="0"/>
              </a:spcAft>
              <a:buNone/>
            </a:pPr>
            <a:r>
              <a:rPr i="1" lang="en" sz="800"/>
              <a:t>Data Trend</a:t>
            </a:r>
            <a:endParaRPr i="1" sz="800"/>
          </a:p>
        </p:txBody>
      </p:sp>
      <p:sp>
        <p:nvSpPr>
          <p:cNvPr id="89" name="Google Shape;89;p18"/>
          <p:cNvSpPr txBox="1"/>
          <p:nvPr/>
        </p:nvSpPr>
        <p:spPr>
          <a:xfrm>
            <a:off x="4736763" y="3562625"/>
            <a:ext cx="32508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600"/>
              <a:t>(Maistre 2022)</a:t>
            </a:r>
            <a:endParaRPr sz="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93" name="Shape 93"/>
        <p:cNvGrpSpPr/>
        <p:nvPr/>
      </p:nvGrpSpPr>
      <p:grpSpPr>
        <a:xfrm>
          <a:off x="0" y="0"/>
          <a:ext cx="0" cy="0"/>
          <a:chOff x="0" y="0"/>
          <a:chExt cx="0" cy="0"/>
        </a:xfrm>
      </p:grpSpPr>
      <p:sp>
        <p:nvSpPr>
          <p:cNvPr id="94" name="Google Shape;94;p19"/>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Problem Statement - Real World Examples</a:t>
            </a:r>
            <a:endParaRPr sz="1200">
              <a:solidFill>
                <a:schemeClr val="dk1"/>
              </a:solidFill>
              <a:latin typeface="Roboto"/>
              <a:ea typeface="Roboto"/>
              <a:cs typeface="Roboto"/>
              <a:sym typeface="Roboto"/>
            </a:endParaRPr>
          </a:p>
        </p:txBody>
      </p:sp>
      <p:sp>
        <p:nvSpPr>
          <p:cNvPr id="95" name="Google Shape;9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6" name="Google Shape;96;p19"/>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97" name="Google Shape;97;p19"/>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pic>
        <p:nvPicPr>
          <p:cNvPr id="98" name="Google Shape;98;p19"/>
          <p:cNvPicPr preferRelativeResize="0"/>
          <p:nvPr/>
        </p:nvPicPr>
        <p:blipFill>
          <a:blip r:embed="rId3">
            <a:alphaModFix/>
          </a:blip>
          <a:stretch>
            <a:fillRect/>
          </a:stretch>
        </p:blipFill>
        <p:spPr>
          <a:xfrm>
            <a:off x="450125" y="943500"/>
            <a:ext cx="2405451" cy="2118464"/>
          </a:xfrm>
          <a:prstGeom prst="rect">
            <a:avLst/>
          </a:prstGeom>
          <a:noFill/>
          <a:ln>
            <a:noFill/>
          </a:ln>
        </p:spPr>
      </p:pic>
      <p:sp>
        <p:nvSpPr>
          <p:cNvPr id="99" name="Google Shape;99;p19"/>
          <p:cNvSpPr txBox="1"/>
          <p:nvPr/>
        </p:nvSpPr>
        <p:spPr>
          <a:xfrm>
            <a:off x="450127" y="3061975"/>
            <a:ext cx="24054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
              <a:t>(</a:t>
            </a:r>
            <a:r>
              <a:rPr lang="en" sz="600"/>
              <a:t>Broughton</a:t>
            </a:r>
            <a:r>
              <a:rPr lang="en" sz="600"/>
              <a:t> Lab, 2020)</a:t>
            </a:r>
            <a:endParaRPr sz="600"/>
          </a:p>
        </p:txBody>
      </p:sp>
      <p:pic>
        <p:nvPicPr>
          <p:cNvPr id="100" name="Google Shape;100;p19"/>
          <p:cNvPicPr preferRelativeResize="0"/>
          <p:nvPr/>
        </p:nvPicPr>
        <p:blipFill>
          <a:blip r:embed="rId4">
            <a:alphaModFix/>
          </a:blip>
          <a:stretch>
            <a:fillRect/>
          </a:stretch>
        </p:blipFill>
        <p:spPr>
          <a:xfrm>
            <a:off x="4401487" y="1172100"/>
            <a:ext cx="2405451" cy="1202725"/>
          </a:xfrm>
          <a:prstGeom prst="rect">
            <a:avLst/>
          </a:prstGeom>
          <a:noFill/>
          <a:ln>
            <a:noFill/>
          </a:ln>
        </p:spPr>
      </p:pic>
      <p:sp>
        <p:nvSpPr>
          <p:cNvPr id="101" name="Google Shape;101;p19"/>
          <p:cNvSpPr txBox="1"/>
          <p:nvPr/>
        </p:nvSpPr>
        <p:spPr>
          <a:xfrm>
            <a:off x="4401515" y="2374825"/>
            <a:ext cx="24054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
              <a:t>(O’Brien, Chris., 2020)</a:t>
            </a:r>
            <a:endParaRPr sz="600"/>
          </a:p>
        </p:txBody>
      </p:sp>
      <p:sp>
        <p:nvSpPr>
          <p:cNvPr id="102" name="Google Shape;102;p19"/>
          <p:cNvSpPr txBox="1"/>
          <p:nvPr/>
        </p:nvSpPr>
        <p:spPr>
          <a:xfrm>
            <a:off x="3031398" y="4571425"/>
            <a:ext cx="51456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
              <a:t>(Gupta et. al, 2022, p.10)</a:t>
            </a:r>
            <a:endParaRPr sz="600"/>
          </a:p>
        </p:txBody>
      </p:sp>
      <p:pic>
        <p:nvPicPr>
          <p:cNvPr id="103" name="Google Shape;103;p19"/>
          <p:cNvPicPr preferRelativeResize="0"/>
          <p:nvPr/>
        </p:nvPicPr>
        <p:blipFill>
          <a:blip r:embed="rId5">
            <a:alphaModFix/>
          </a:blip>
          <a:stretch>
            <a:fillRect/>
          </a:stretch>
        </p:blipFill>
        <p:spPr>
          <a:xfrm>
            <a:off x="3031389" y="2903080"/>
            <a:ext cx="5145635" cy="1554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par>
                                <p:cTn fill="hold" nodeType="with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par>
                                <p:cTn fill="hold" nodeType="with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07" name="Shape 107"/>
        <p:cNvGrpSpPr/>
        <p:nvPr/>
      </p:nvGrpSpPr>
      <p:grpSpPr>
        <a:xfrm>
          <a:off x="0" y="0"/>
          <a:ext cx="0" cy="0"/>
          <a:chOff x="0" y="0"/>
          <a:chExt cx="0" cy="0"/>
        </a:xfrm>
      </p:grpSpPr>
      <p:sp>
        <p:nvSpPr>
          <p:cNvPr id="108" name="Google Shape;108;p20"/>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GANs in the Industry</a:t>
            </a:r>
            <a:endParaRPr sz="1200">
              <a:solidFill>
                <a:schemeClr val="dk1"/>
              </a:solidFill>
              <a:latin typeface="Roboto"/>
              <a:ea typeface="Roboto"/>
              <a:cs typeface="Roboto"/>
              <a:sym typeface="Roboto"/>
            </a:endParaRPr>
          </a:p>
        </p:txBody>
      </p:sp>
      <p:sp>
        <p:nvSpPr>
          <p:cNvPr id="109" name="Google Shape;10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0" name="Google Shape;110;p20"/>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111" name="Google Shape;111;p20"/>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sp>
        <p:nvSpPr>
          <p:cNvPr id="112" name="Google Shape;112;p20"/>
          <p:cNvSpPr txBox="1"/>
          <p:nvPr>
            <p:ph idx="1" type="body"/>
          </p:nvPr>
        </p:nvSpPr>
        <p:spPr>
          <a:xfrm>
            <a:off x="265875" y="1471625"/>
            <a:ext cx="3999900" cy="31917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Generative Adversarial Networks on the rise</a:t>
            </a:r>
            <a:endParaRPr sz="1100"/>
          </a:p>
          <a:p>
            <a:pPr indent="0" lvl="0" marL="0" rtl="0" algn="l">
              <a:spcBef>
                <a:spcPts val="1600"/>
              </a:spcBef>
              <a:spcAft>
                <a:spcPts val="0"/>
              </a:spcAft>
              <a:buNone/>
            </a:pPr>
            <a:r>
              <a:t/>
            </a:r>
            <a:endParaRPr sz="1100"/>
          </a:p>
          <a:p>
            <a:pPr indent="-298450" lvl="0" marL="457200" rtl="0" algn="l">
              <a:spcBef>
                <a:spcPts val="1600"/>
              </a:spcBef>
              <a:spcAft>
                <a:spcPts val="0"/>
              </a:spcAft>
              <a:buSzPts val="1100"/>
              <a:buChar char="●"/>
            </a:pPr>
            <a:r>
              <a:rPr lang="en" sz="1100"/>
              <a:t>Where GANs are successful today</a:t>
            </a:r>
            <a:endParaRPr sz="1100"/>
          </a:p>
        </p:txBody>
      </p:sp>
      <p:pic>
        <p:nvPicPr>
          <p:cNvPr id="113" name="Google Shape;113;p20"/>
          <p:cNvPicPr preferRelativeResize="0"/>
          <p:nvPr/>
        </p:nvPicPr>
        <p:blipFill>
          <a:blip r:embed="rId3">
            <a:alphaModFix/>
          </a:blip>
          <a:stretch>
            <a:fillRect/>
          </a:stretch>
        </p:blipFill>
        <p:spPr>
          <a:xfrm>
            <a:off x="4335400" y="1495275"/>
            <a:ext cx="4317025" cy="2269475"/>
          </a:xfrm>
          <a:prstGeom prst="rect">
            <a:avLst/>
          </a:prstGeom>
          <a:noFill/>
          <a:ln>
            <a:noFill/>
          </a:ln>
        </p:spPr>
      </p:pic>
      <p:sp>
        <p:nvSpPr>
          <p:cNvPr id="114" name="Google Shape;114;p20"/>
          <p:cNvSpPr txBox="1"/>
          <p:nvPr/>
        </p:nvSpPr>
        <p:spPr>
          <a:xfrm>
            <a:off x="4265763" y="873025"/>
            <a:ext cx="3501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t>Figure 2</a:t>
            </a:r>
            <a:endParaRPr b="1" sz="800"/>
          </a:p>
          <a:p>
            <a:pPr indent="0" lvl="0" marL="0" rtl="0" algn="l">
              <a:spcBef>
                <a:spcPts val="0"/>
              </a:spcBef>
              <a:spcAft>
                <a:spcPts val="0"/>
              </a:spcAft>
              <a:buNone/>
            </a:pPr>
            <a:r>
              <a:t/>
            </a:r>
            <a:endParaRPr b="1" sz="800"/>
          </a:p>
          <a:p>
            <a:pPr indent="0" lvl="0" marL="0" rtl="0" algn="l">
              <a:spcBef>
                <a:spcPts val="0"/>
              </a:spcBef>
              <a:spcAft>
                <a:spcPts val="0"/>
              </a:spcAft>
              <a:buNone/>
            </a:pPr>
            <a:r>
              <a:rPr i="1" lang="en" sz="800"/>
              <a:t>GANs </a:t>
            </a:r>
            <a:r>
              <a:rPr i="1" lang="en" sz="800"/>
              <a:t>Trend Chart</a:t>
            </a:r>
            <a:endParaRPr i="1" sz="800"/>
          </a:p>
        </p:txBody>
      </p:sp>
      <p:sp>
        <p:nvSpPr>
          <p:cNvPr id="115" name="Google Shape;115;p20"/>
          <p:cNvSpPr txBox="1"/>
          <p:nvPr/>
        </p:nvSpPr>
        <p:spPr>
          <a:xfrm>
            <a:off x="4231280" y="3764750"/>
            <a:ext cx="44211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
              <a:t>(Aggarwal, A. et. al., 2021)</a:t>
            </a:r>
            <a:endParaRPr sz="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19" name="Shape 119"/>
        <p:cNvGrpSpPr/>
        <p:nvPr/>
      </p:nvGrpSpPr>
      <p:grpSpPr>
        <a:xfrm>
          <a:off x="0" y="0"/>
          <a:ext cx="0" cy="0"/>
          <a:chOff x="0" y="0"/>
          <a:chExt cx="0" cy="0"/>
        </a:xfrm>
      </p:grpSpPr>
      <p:sp>
        <p:nvSpPr>
          <p:cNvPr id="120" name="Google Shape;120;p21"/>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Approach</a:t>
            </a:r>
            <a:endParaRPr sz="1200">
              <a:solidFill>
                <a:schemeClr val="dk1"/>
              </a:solidFill>
              <a:latin typeface="Roboto"/>
              <a:ea typeface="Roboto"/>
              <a:cs typeface="Roboto"/>
              <a:sym typeface="Roboto"/>
            </a:endParaRPr>
          </a:p>
        </p:txBody>
      </p:sp>
      <p:sp>
        <p:nvSpPr>
          <p:cNvPr id="121" name="Google Shape;12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22" name="Google Shape;122;p21"/>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123" name="Google Shape;123;p21"/>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sp>
        <p:nvSpPr>
          <p:cNvPr id="124" name="Google Shape;124;p21"/>
          <p:cNvSpPr txBox="1"/>
          <p:nvPr>
            <p:ph idx="1" type="body"/>
          </p:nvPr>
        </p:nvSpPr>
        <p:spPr>
          <a:xfrm>
            <a:off x="311700" y="1000075"/>
            <a:ext cx="3999900" cy="34164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Generative Adversarial Network in latent space</a:t>
            </a:r>
            <a:endParaRPr sz="1100"/>
          </a:p>
        </p:txBody>
      </p:sp>
      <p:pic>
        <p:nvPicPr>
          <p:cNvPr id="125" name="Google Shape;125;p21"/>
          <p:cNvPicPr preferRelativeResize="0"/>
          <p:nvPr/>
        </p:nvPicPr>
        <p:blipFill>
          <a:blip r:embed="rId3">
            <a:alphaModFix/>
          </a:blip>
          <a:stretch>
            <a:fillRect/>
          </a:stretch>
        </p:blipFill>
        <p:spPr>
          <a:xfrm>
            <a:off x="5213238" y="2176050"/>
            <a:ext cx="3467100" cy="1314450"/>
          </a:xfrm>
          <a:prstGeom prst="rect">
            <a:avLst/>
          </a:prstGeom>
          <a:noFill/>
          <a:ln>
            <a:noFill/>
          </a:ln>
        </p:spPr>
      </p:pic>
      <p:sp>
        <p:nvSpPr>
          <p:cNvPr id="126" name="Google Shape;126;p21"/>
          <p:cNvSpPr txBox="1"/>
          <p:nvPr/>
        </p:nvSpPr>
        <p:spPr>
          <a:xfrm>
            <a:off x="5437000" y="1518925"/>
            <a:ext cx="315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Vector Arithmetic in Latent Space</a:t>
            </a:r>
            <a:endParaRPr/>
          </a:p>
        </p:txBody>
      </p:sp>
      <p:pic>
        <p:nvPicPr>
          <p:cNvPr id="127" name="Google Shape;127;p21"/>
          <p:cNvPicPr preferRelativeResize="0"/>
          <p:nvPr/>
        </p:nvPicPr>
        <p:blipFill>
          <a:blip r:embed="rId4">
            <a:alphaModFix/>
          </a:blip>
          <a:stretch>
            <a:fillRect/>
          </a:stretch>
        </p:blipFill>
        <p:spPr>
          <a:xfrm>
            <a:off x="663250" y="2016800"/>
            <a:ext cx="4123987" cy="1766525"/>
          </a:xfrm>
          <a:prstGeom prst="rect">
            <a:avLst/>
          </a:prstGeom>
          <a:noFill/>
          <a:ln>
            <a:noFill/>
          </a:ln>
        </p:spPr>
      </p:pic>
      <p:sp>
        <p:nvSpPr>
          <p:cNvPr id="128" name="Google Shape;128;p21"/>
          <p:cNvSpPr txBox="1"/>
          <p:nvPr/>
        </p:nvSpPr>
        <p:spPr>
          <a:xfrm>
            <a:off x="1955375" y="1483050"/>
            <a:ext cx="315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Typical GAN</a:t>
            </a:r>
            <a:endParaRPr/>
          </a:p>
        </p:txBody>
      </p:sp>
      <p:sp>
        <p:nvSpPr>
          <p:cNvPr id="129" name="Google Shape;129;p21"/>
          <p:cNvSpPr txBox="1"/>
          <p:nvPr/>
        </p:nvSpPr>
        <p:spPr>
          <a:xfrm>
            <a:off x="4970838" y="1387200"/>
            <a:ext cx="3501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t>Figure 4</a:t>
            </a:r>
            <a:endParaRPr b="1" sz="800"/>
          </a:p>
          <a:p>
            <a:pPr indent="0" lvl="0" marL="0" rtl="0" algn="l">
              <a:spcBef>
                <a:spcPts val="0"/>
              </a:spcBef>
              <a:spcAft>
                <a:spcPts val="0"/>
              </a:spcAft>
              <a:buNone/>
            </a:pPr>
            <a:r>
              <a:t/>
            </a:r>
            <a:endParaRPr b="1" sz="800"/>
          </a:p>
          <a:p>
            <a:pPr indent="0" lvl="0" marL="0" rtl="0" algn="l">
              <a:spcBef>
                <a:spcPts val="0"/>
              </a:spcBef>
              <a:spcAft>
                <a:spcPts val="0"/>
              </a:spcAft>
              <a:buNone/>
            </a:pPr>
            <a:r>
              <a:t/>
            </a:r>
            <a:endParaRPr i="1" sz="800"/>
          </a:p>
        </p:txBody>
      </p:sp>
      <p:sp>
        <p:nvSpPr>
          <p:cNvPr id="130" name="Google Shape;130;p21"/>
          <p:cNvSpPr txBox="1"/>
          <p:nvPr/>
        </p:nvSpPr>
        <p:spPr>
          <a:xfrm>
            <a:off x="598688" y="1387200"/>
            <a:ext cx="3501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t>Figure 3</a:t>
            </a:r>
            <a:endParaRPr b="1" sz="800"/>
          </a:p>
          <a:p>
            <a:pPr indent="0" lvl="0" marL="0" rtl="0" algn="l">
              <a:spcBef>
                <a:spcPts val="0"/>
              </a:spcBef>
              <a:spcAft>
                <a:spcPts val="0"/>
              </a:spcAft>
              <a:buNone/>
            </a:pPr>
            <a:r>
              <a:t/>
            </a:r>
            <a:endParaRPr i="1" sz="800"/>
          </a:p>
        </p:txBody>
      </p:sp>
      <p:sp>
        <p:nvSpPr>
          <p:cNvPr id="131" name="Google Shape;131;p21"/>
          <p:cNvSpPr txBox="1"/>
          <p:nvPr/>
        </p:nvSpPr>
        <p:spPr>
          <a:xfrm>
            <a:off x="5213250" y="3786750"/>
            <a:ext cx="34671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600"/>
              <a:t>(Jain, Yasha. 2020).</a:t>
            </a:r>
            <a:endParaRPr sz="600"/>
          </a:p>
        </p:txBody>
      </p:sp>
      <p:sp>
        <p:nvSpPr>
          <p:cNvPr id="132" name="Google Shape;132;p21"/>
          <p:cNvSpPr txBox="1"/>
          <p:nvPr/>
        </p:nvSpPr>
        <p:spPr>
          <a:xfrm>
            <a:off x="663253" y="3783325"/>
            <a:ext cx="39999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
              <a:t>(Rehman, Junaid, 2022)</a:t>
            </a:r>
            <a:endParaRPr sz="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6" name="Shape 136"/>
        <p:cNvGrpSpPr/>
        <p:nvPr/>
      </p:nvGrpSpPr>
      <p:grpSpPr>
        <a:xfrm>
          <a:off x="0" y="0"/>
          <a:ext cx="0" cy="0"/>
          <a:chOff x="0" y="0"/>
          <a:chExt cx="0" cy="0"/>
        </a:xfrm>
      </p:grpSpPr>
      <p:sp>
        <p:nvSpPr>
          <p:cNvPr id="137" name="Google Shape;137;p22"/>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Exploratory Data Analysis</a:t>
            </a:r>
            <a:endParaRPr sz="1200">
              <a:solidFill>
                <a:schemeClr val="dk1"/>
              </a:solidFill>
              <a:latin typeface="Roboto"/>
              <a:ea typeface="Roboto"/>
              <a:cs typeface="Roboto"/>
              <a:sym typeface="Roboto"/>
            </a:endParaRPr>
          </a:p>
        </p:txBody>
      </p:sp>
      <p:sp>
        <p:nvSpPr>
          <p:cNvPr id="138" name="Google Shape;13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9" name="Google Shape;139;p22"/>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140" name="Google Shape;140;p22"/>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sp>
        <p:nvSpPr>
          <p:cNvPr id="141" name="Google Shape;141;p22"/>
          <p:cNvSpPr txBox="1"/>
          <p:nvPr>
            <p:ph idx="1" type="body"/>
          </p:nvPr>
        </p:nvSpPr>
        <p:spPr>
          <a:xfrm>
            <a:off x="450125" y="1553863"/>
            <a:ext cx="3999900" cy="2613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Celeb_a dataset from TensorFlow</a:t>
            </a:r>
            <a:endParaRPr sz="1100"/>
          </a:p>
        </p:txBody>
      </p:sp>
      <p:pic>
        <p:nvPicPr>
          <p:cNvPr id="142" name="Google Shape;142;p22"/>
          <p:cNvPicPr preferRelativeResize="0"/>
          <p:nvPr/>
        </p:nvPicPr>
        <p:blipFill>
          <a:blip r:embed="rId3">
            <a:alphaModFix/>
          </a:blip>
          <a:stretch>
            <a:fillRect/>
          </a:stretch>
        </p:blipFill>
        <p:spPr>
          <a:xfrm>
            <a:off x="5866713" y="2928050"/>
            <a:ext cx="2357931" cy="1631700"/>
          </a:xfrm>
          <a:prstGeom prst="rect">
            <a:avLst/>
          </a:prstGeom>
          <a:noFill/>
          <a:ln>
            <a:noFill/>
          </a:ln>
        </p:spPr>
      </p:pic>
      <p:pic>
        <p:nvPicPr>
          <p:cNvPr id="143" name="Google Shape;143;p22"/>
          <p:cNvPicPr preferRelativeResize="0"/>
          <p:nvPr/>
        </p:nvPicPr>
        <p:blipFill>
          <a:blip r:embed="rId4">
            <a:alphaModFix/>
          </a:blip>
          <a:stretch>
            <a:fillRect/>
          </a:stretch>
        </p:blipFill>
        <p:spPr>
          <a:xfrm>
            <a:off x="997225" y="2757650"/>
            <a:ext cx="1529723" cy="639702"/>
          </a:xfrm>
          <a:prstGeom prst="rect">
            <a:avLst/>
          </a:prstGeom>
          <a:noFill/>
          <a:ln>
            <a:noFill/>
          </a:ln>
        </p:spPr>
      </p:pic>
      <p:sp>
        <p:nvSpPr>
          <p:cNvPr id="144" name="Google Shape;144;p22"/>
          <p:cNvSpPr txBox="1"/>
          <p:nvPr/>
        </p:nvSpPr>
        <p:spPr>
          <a:xfrm>
            <a:off x="4764288" y="507025"/>
            <a:ext cx="3501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t>Figure 6</a:t>
            </a:r>
            <a:endParaRPr b="1" sz="800"/>
          </a:p>
          <a:p>
            <a:pPr indent="0" lvl="0" marL="0" rtl="0" algn="l">
              <a:spcBef>
                <a:spcPts val="0"/>
              </a:spcBef>
              <a:spcAft>
                <a:spcPts val="0"/>
              </a:spcAft>
              <a:buNone/>
            </a:pPr>
            <a:r>
              <a:t/>
            </a:r>
            <a:endParaRPr b="1" sz="800"/>
          </a:p>
          <a:p>
            <a:pPr indent="0" lvl="0" marL="0" rtl="0" algn="l">
              <a:spcBef>
                <a:spcPts val="0"/>
              </a:spcBef>
              <a:spcAft>
                <a:spcPts val="0"/>
              </a:spcAft>
              <a:buNone/>
            </a:pPr>
            <a:r>
              <a:rPr i="1" lang="en" sz="800"/>
              <a:t>Sample Image Rejected</a:t>
            </a:r>
            <a:endParaRPr i="1" sz="800"/>
          </a:p>
        </p:txBody>
      </p:sp>
      <p:sp>
        <p:nvSpPr>
          <p:cNvPr id="145" name="Google Shape;145;p22"/>
          <p:cNvSpPr txBox="1"/>
          <p:nvPr/>
        </p:nvSpPr>
        <p:spPr>
          <a:xfrm>
            <a:off x="929463" y="2131300"/>
            <a:ext cx="3501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t>Figure 5</a:t>
            </a:r>
            <a:endParaRPr b="1" sz="800"/>
          </a:p>
          <a:p>
            <a:pPr indent="0" lvl="0" marL="0" rtl="0" algn="l">
              <a:spcBef>
                <a:spcPts val="0"/>
              </a:spcBef>
              <a:spcAft>
                <a:spcPts val="0"/>
              </a:spcAft>
              <a:buNone/>
            </a:pPr>
            <a:r>
              <a:t/>
            </a:r>
            <a:endParaRPr b="1" sz="800"/>
          </a:p>
          <a:p>
            <a:pPr indent="0" lvl="0" marL="0" rtl="0" algn="l">
              <a:spcBef>
                <a:spcPts val="0"/>
              </a:spcBef>
              <a:spcAft>
                <a:spcPts val="0"/>
              </a:spcAft>
              <a:buNone/>
            </a:pPr>
            <a:r>
              <a:rPr i="1" lang="en" sz="800"/>
              <a:t>Image Count</a:t>
            </a:r>
            <a:endParaRPr i="1" sz="800"/>
          </a:p>
        </p:txBody>
      </p:sp>
      <p:pic>
        <p:nvPicPr>
          <p:cNvPr id="146" name="Google Shape;146;p22"/>
          <p:cNvPicPr preferRelativeResize="0"/>
          <p:nvPr/>
        </p:nvPicPr>
        <p:blipFill>
          <a:blip r:embed="rId5">
            <a:alphaModFix/>
          </a:blip>
          <a:stretch>
            <a:fillRect/>
          </a:stretch>
        </p:blipFill>
        <p:spPr>
          <a:xfrm>
            <a:off x="5866725" y="1017138"/>
            <a:ext cx="1067050" cy="1306850"/>
          </a:xfrm>
          <a:prstGeom prst="rect">
            <a:avLst/>
          </a:prstGeom>
          <a:noFill/>
          <a:ln>
            <a:noFill/>
          </a:ln>
        </p:spPr>
      </p:pic>
      <p:sp>
        <p:nvSpPr>
          <p:cNvPr id="147" name="Google Shape;147;p22"/>
          <p:cNvSpPr txBox="1"/>
          <p:nvPr/>
        </p:nvSpPr>
        <p:spPr>
          <a:xfrm>
            <a:off x="4764288" y="2397625"/>
            <a:ext cx="3501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t>Figure 7</a:t>
            </a:r>
            <a:endParaRPr b="1" sz="800"/>
          </a:p>
          <a:p>
            <a:pPr indent="0" lvl="0" marL="0" rtl="0" algn="l">
              <a:spcBef>
                <a:spcPts val="0"/>
              </a:spcBef>
              <a:spcAft>
                <a:spcPts val="0"/>
              </a:spcAft>
              <a:buNone/>
            </a:pPr>
            <a:r>
              <a:t/>
            </a:r>
            <a:endParaRPr b="1" sz="800"/>
          </a:p>
          <a:p>
            <a:pPr indent="0" lvl="0" marL="0" rtl="0" algn="l">
              <a:spcBef>
                <a:spcPts val="0"/>
              </a:spcBef>
              <a:spcAft>
                <a:spcPts val="0"/>
              </a:spcAft>
              <a:buNone/>
            </a:pPr>
            <a:r>
              <a:rPr i="1" lang="en" sz="800"/>
              <a:t>Sample Image Used</a:t>
            </a:r>
            <a:endParaRPr i="1" sz="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51" name="Shape 151"/>
        <p:cNvGrpSpPr/>
        <p:nvPr/>
      </p:nvGrpSpPr>
      <p:grpSpPr>
        <a:xfrm>
          <a:off x="0" y="0"/>
          <a:ext cx="0" cy="0"/>
          <a:chOff x="0" y="0"/>
          <a:chExt cx="0" cy="0"/>
        </a:xfrm>
      </p:grpSpPr>
      <p:sp>
        <p:nvSpPr>
          <p:cNvPr id="152" name="Google Shape;152;p23"/>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Pre-Processing - Before &amp; After Crops</a:t>
            </a:r>
            <a:endParaRPr sz="1200">
              <a:solidFill>
                <a:schemeClr val="dk1"/>
              </a:solidFill>
              <a:latin typeface="Roboto"/>
              <a:ea typeface="Roboto"/>
              <a:cs typeface="Roboto"/>
              <a:sym typeface="Roboto"/>
            </a:endParaRPr>
          </a:p>
        </p:txBody>
      </p:sp>
      <p:sp>
        <p:nvSpPr>
          <p:cNvPr id="153" name="Google Shape;153;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4" name="Google Shape;154;p23"/>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155" name="Google Shape;155;p23"/>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sp>
        <p:nvSpPr>
          <p:cNvPr id="156" name="Google Shape;156;p23"/>
          <p:cNvSpPr txBox="1"/>
          <p:nvPr>
            <p:ph idx="1" type="body"/>
          </p:nvPr>
        </p:nvSpPr>
        <p:spPr>
          <a:xfrm>
            <a:off x="311700" y="1000075"/>
            <a:ext cx="39999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cv2.CascadeClassifier</a:t>
            </a:r>
            <a:endParaRPr b="1"/>
          </a:p>
          <a:p>
            <a:pPr indent="-304800" lvl="1" marL="914400" rtl="0" algn="l">
              <a:spcBef>
                <a:spcPts val="0"/>
              </a:spcBef>
              <a:spcAft>
                <a:spcPts val="0"/>
              </a:spcAft>
              <a:buSzPts val="1200"/>
              <a:buChar char="○"/>
            </a:pPr>
            <a:r>
              <a:rPr b="1" lang="en"/>
              <a:t>Haarcascade Frontal Face</a:t>
            </a:r>
            <a:endParaRPr b="1"/>
          </a:p>
          <a:p>
            <a:pPr indent="-317500" lvl="0" marL="457200" rtl="0" algn="l">
              <a:spcBef>
                <a:spcPts val="0"/>
              </a:spcBef>
              <a:spcAft>
                <a:spcPts val="0"/>
              </a:spcAft>
              <a:buSzPts val="1400"/>
              <a:buChar char="●"/>
            </a:pPr>
            <a:r>
              <a:rPr b="1" lang="en"/>
              <a:t>cv2.cvtColor()</a:t>
            </a:r>
            <a:endParaRPr b="1"/>
          </a:p>
          <a:p>
            <a:pPr indent="-304800" lvl="1" marL="914400" rtl="0" algn="l">
              <a:spcBef>
                <a:spcPts val="0"/>
              </a:spcBef>
              <a:spcAft>
                <a:spcPts val="0"/>
              </a:spcAft>
              <a:buSzPts val="1200"/>
              <a:buChar char="○"/>
            </a:pPr>
            <a:r>
              <a:rPr b="1" lang="en" sz="1400"/>
              <a:t>cv2.Color_BGR2GRAY</a:t>
            </a:r>
            <a:endParaRPr b="1"/>
          </a:p>
          <a:p>
            <a:pPr indent="-317500" lvl="0" marL="457200" rtl="0" algn="l">
              <a:spcBef>
                <a:spcPts val="0"/>
              </a:spcBef>
              <a:spcAft>
                <a:spcPts val="0"/>
              </a:spcAft>
              <a:buSzPts val="1400"/>
              <a:buChar char="●"/>
            </a:pPr>
            <a:r>
              <a:rPr b="1" lang="en"/>
              <a:t>detectMultiScale(gray, 1.3, 5)</a:t>
            </a:r>
            <a:endParaRPr b="1"/>
          </a:p>
          <a:p>
            <a:pPr indent="-317500" lvl="0" marL="457200" rtl="0" algn="l">
              <a:spcBef>
                <a:spcPts val="0"/>
              </a:spcBef>
              <a:spcAft>
                <a:spcPts val="0"/>
              </a:spcAft>
              <a:buSzPts val="1400"/>
              <a:buChar char="●"/>
            </a:pPr>
            <a:r>
              <a:rPr b="1" lang="en"/>
              <a:t>Resizing to (32, 32)</a:t>
            </a:r>
            <a:endParaRPr b="1"/>
          </a:p>
        </p:txBody>
      </p:sp>
      <p:pic>
        <p:nvPicPr>
          <p:cNvPr id="157" name="Google Shape;157;p23"/>
          <p:cNvPicPr preferRelativeResize="0"/>
          <p:nvPr/>
        </p:nvPicPr>
        <p:blipFill>
          <a:blip r:embed="rId3">
            <a:alphaModFix/>
          </a:blip>
          <a:stretch>
            <a:fillRect/>
          </a:stretch>
        </p:blipFill>
        <p:spPr>
          <a:xfrm>
            <a:off x="4311600" y="1036850"/>
            <a:ext cx="4020891" cy="341491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61" name="Shape 161"/>
        <p:cNvGrpSpPr/>
        <p:nvPr/>
      </p:nvGrpSpPr>
      <p:grpSpPr>
        <a:xfrm>
          <a:off x="0" y="0"/>
          <a:ext cx="0" cy="0"/>
          <a:chOff x="0" y="0"/>
          <a:chExt cx="0" cy="0"/>
        </a:xfrm>
      </p:grpSpPr>
      <p:sp>
        <p:nvSpPr>
          <p:cNvPr id="162" name="Google Shape;162;p24"/>
          <p:cNvSpPr txBox="1"/>
          <p:nvPr/>
        </p:nvSpPr>
        <p:spPr>
          <a:xfrm>
            <a:off x="313175" y="169800"/>
            <a:ext cx="8506800" cy="7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3000">
                <a:solidFill>
                  <a:srgbClr val="1564B5"/>
                </a:solidFill>
                <a:latin typeface="Fjalla One"/>
                <a:ea typeface="Fjalla One"/>
                <a:cs typeface="Fjalla One"/>
                <a:sym typeface="Fjalla One"/>
              </a:rPr>
              <a:t>Integral Image Calculation</a:t>
            </a:r>
            <a:endParaRPr sz="1200">
              <a:solidFill>
                <a:schemeClr val="dk1"/>
              </a:solidFill>
              <a:latin typeface="Roboto"/>
              <a:ea typeface="Roboto"/>
              <a:cs typeface="Roboto"/>
              <a:sym typeface="Roboto"/>
            </a:endParaRPr>
          </a:p>
        </p:txBody>
      </p:sp>
      <p:sp>
        <p:nvSpPr>
          <p:cNvPr id="163" name="Google Shape;163;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4" name="Google Shape;164;p24"/>
          <p:cNvSpPr txBox="1"/>
          <p:nvPr/>
        </p:nvSpPr>
        <p:spPr>
          <a:xfrm>
            <a:off x="377587" y="4777842"/>
            <a:ext cx="27432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sz="800">
              <a:solidFill>
                <a:srgbClr val="003B70"/>
              </a:solidFill>
              <a:latin typeface="Cardo"/>
              <a:ea typeface="Cardo"/>
              <a:cs typeface="Cardo"/>
              <a:sym typeface="Cardo"/>
            </a:endParaRPr>
          </a:p>
          <a:p>
            <a:pPr indent="0" lvl="0" marL="0" rtl="0" algn="l">
              <a:spcBef>
                <a:spcPts val="0"/>
              </a:spcBef>
              <a:spcAft>
                <a:spcPts val="0"/>
              </a:spcAft>
              <a:buClr>
                <a:schemeClr val="dk1"/>
              </a:buClr>
              <a:buFont typeface="Arial"/>
              <a:buNone/>
            </a:pPr>
            <a:r>
              <a:rPr lang="en" sz="1000">
                <a:solidFill>
                  <a:srgbClr val="003B70"/>
                </a:solidFill>
                <a:latin typeface="Cardo"/>
                <a:ea typeface="Cardo"/>
                <a:cs typeface="Cardo"/>
                <a:sym typeface="Cardo"/>
              </a:rPr>
              <a:t>MSAAI 541</a:t>
            </a:r>
            <a:endParaRPr sz="1000">
              <a:solidFill>
                <a:srgbClr val="003B70"/>
              </a:solidFill>
              <a:latin typeface="Cardo"/>
              <a:ea typeface="Cardo"/>
              <a:cs typeface="Cardo"/>
              <a:sym typeface="Cardo"/>
            </a:endParaRPr>
          </a:p>
          <a:p>
            <a:pPr indent="0" lvl="0" marL="0" rtl="0" algn="l">
              <a:spcBef>
                <a:spcPts val="0"/>
              </a:spcBef>
              <a:spcAft>
                <a:spcPts val="0"/>
              </a:spcAft>
              <a:buClr>
                <a:schemeClr val="dk1"/>
              </a:buClr>
              <a:buSzPts val="1100"/>
              <a:buFont typeface="Arial"/>
              <a:buNone/>
            </a:pPr>
            <a:r>
              <a:t/>
            </a:r>
            <a:endParaRPr b="1" sz="800">
              <a:solidFill>
                <a:srgbClr val="003B70"/>
              </a:solidFill>
              <a:latin typeface="Cardo"/>
              <a:ea typeface="Cardo"/>
              <a:cs typeface="Cardo"/>
              <a:sym typeface="Cardo"/>
            </a:endParaRPr>
          </a:p>
          <a:p>
            <a:pPr indent="0" lvl="0" marL="0" rtl="0" algn="l">
              <a:spcBef>
                <a:spcPts val="0"/>
              </a:spcBef>
              <a:spcAft>
                <a:spcPts val="0"/>
              </a:spcAft>
              <a:buNone/>
            </a:pPr>
            <a:r>
              <a:t/>
            </a:r>
            <a:endParaRPr b="1" sz="800">
              <a:solidFill>
                <a:srgbClr val="003B70"/>
              </a:solidFill>
              <a:latin typeface="Cardo"/>
              <a:ea typeface="Cardo"/>
              <a:cs typeface="Cardo"/>
              <a:sym typeface="Cardo"/>
            </a:endParaRPr>
          </a:p>
        </p:txBody>
      </p:sp>
      <p:cxnSp>
        <p:nvCxnSpPr>
          <p:cNvPr id="165" name="Google Shape;165;p24"/>
          <p:cNvCxnSpPr/>
          <p:nvPr/>
        </p:nvCxnSpPr>
        <p:spPr>
          <a:xfrm>
            <a:off x="450136" y="4698152"/>
            <a:ext cx="265200" cy="0"/>
          </a:xfrm>
          <a:prstGeom prst="straightConnector1">
            <a:avLst/>
          </a:prstGeom>
          <a:noFill/>
          <a:ln cap="flat" cmpd="sng" w="19050">
            <a:solidFill>
              <a:srgbClr val="003B70"/>
            </a:solidFill>
            <a:prstDash val="solid"/>
            <a:round/>
            <a:headEnd len="med" w="med" type="none"/>
            <a:tailEnd len="med" w="med" type="none"/>
          </a:ln>
        </p:spPr>
      </p:cxnSp>
      <p:pic>
        <p:nvPicPr>
          <p:cNvPr id="166" name="Google Shape;166;p24"/>
          <p:cNvPicPr preferRelativeResize="0"/>
          <p:nvPr/>
        </p:nvPicPr>
        <p:blipFill>
          <a:blip r:embed="rId3">
            <a:alphaModFix/>
          </a:blip>
          <a:stretch>
            <a:fillRect/>
          </a:stretch>
        </p:blipFill>
        <p:spPr>
          <a:xfrm>
            <a:off x="1033975" y="943488"/>
            <a:ext cx="7065201" cy="3529542"/>
          </a:xfrm>
          <a:prstGeom prst="rect">
            <a:avLst/>
          </a:prstGeom>
          <a:noFill/>
          <a:ln>
            <a:noFill/>
          </a:ln>
        </p:spPr>
      </p:pic>
      <p:sp>
        <p:nvSpPr>
          <p:cNvPr id="167" name="Google Shape;167;p24"/>
          <p:cNvSpPr txBox="1"/>
          <p:nvPr/>
        </p:nvSpPr>
        <p:spPr>
          <a:xfrm>
            <a:off x="1260100" y="4487000"/>
            <a:ext cx="68391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
              <a:t>(Behera, Girija Shankar, 2020))</a:t>
            </a:r>
            <a:endParaRPr sz="600"/>
          </a:p>
        </p:txBody>
      </p:sp>
      <p:sp>
        <p:nvSpPr>
          <p:cNvPr id="168" name="Google Shape;168;p24"/>
          <p:cNvSpPr/>
          <p:nvPr/>
        </p:nvSpPr>
        <p:spPr>
          <a:xfrm>
            <a:off x="1260100" y="1420475"/>
            <a:ext cx="332100" cy="162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p:nvPr/>
        </p:nvSpPr>
        <p:spPr>
          <a:xfrm>
            <a:off x="1583125" y="1420475"/>
            <a:ext cx="332100" cy="1626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0" name="Google Shape;170;p24"/>
          <p:cNvPicPr preferRelativeResize="0"/>
          <p:nvPr/>
        </p:nvPicPr>
        <p:blipFill>
          <a:blip r:embed="rId4">
            <a:alphaModFix/>
          </a:blip>
          <a:stretch>
            <a:fillRect/>
          </a:stretch>
        </p:blipFill>
        <p:spPr>
          <a:xfrm>
            <a:off x="6749725" y="227075"/>
            <a:ext cx="1114425" cy="1114425"/>
          </a:xfrm>
          <a:prstGeom prst="rect">
            <a:avLst/>
          </a:prstGeom>
          <a:noFill/>
          <a:ln>
            <a:noFill/>
          </a:ln>
        </p:spPr>
      </p:pic>
      <p:sp>
        <p:nvSpPr>
          <p:cNvPr id="171" name="Google Shape;171;p24"/>
          <p:cNvSpPr txBox="1"/>
          <p:nvPr/>
        </p:nvSpPr>
        <p:spPr>
          <a:xfrm>
            <a:off x="7961475" y="599638"/>
            <a:ext cx="11145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
              <a:t>(Google, 2012)</a:t>
            </a:r>
            <a:endParaRPr sz="6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